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A8628B-7E08-4DD5-B964-9A1F5D3668F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FD218B-9316-4CD5-A40E-AB271E2340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_1QLdtF8d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qGuJhOeMe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dIy-zCaFaWw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Cell – A cell type that is not yet differentiated; may become any differentiated cell type.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45" y="3530600"/>
            <a:ext cx="6194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Nerve Cell – Cell that composes the nervous system (brain, spinal cord, peripheral nerves) and sends electrical and chemical signals that allow for communication and connections to be made (</a:t>
            </a:r>
            <a:r>
              <a:rPr lang="en-US" dirty="0" smtClean="0"/>
              <a:t>neuron).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531" y="1298712"/>
            <a:ext cx="5102087" cy="51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Muscle Cell – Cell that composes muscles, complete with many mitochondria and myofibrils (made of protein) for contraction (myocyte).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1843881"/>
            <a:ext cx="538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Blood Cell – Only cell in the body without a nucleus or DNA</a:t>
            </a:r>
          </a:p>
          <a:p>
            <a:pPr lvl="1"/>
            <a:r>
              <a:rPr lang="en-US" dirty="0" smtClean="0"/>
              <a:t>3 types – </a:t>
            </a:r>
          </a:p>
          <a:p>
            <a:r>
              <a:rPr lang="en-US" dirty="0" smtClean="0"/>
              <a:t>red blood cell – carries oxygen by hemoglobin.</a:t>
            </a:r>
          </a:p>
          <a:p>
            <a:r>
              <a:rPr lang="en-US" dirty="0" smtClean="0"/>
              <a:t>white blood cell – role in immunity.</a:t>
            </a:r>
          </a:p>
          <a:p>
            <a:r>
              <a:rPr lang="en-US" dirty="0" smtClean="0"/>
              <a:t>platelets – responsible for clotting.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82614"/>
            <a:ext cx="5181600" cy="190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4" y="2438400"/>
            <a:ext cx="50577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4" y="4443413"/>
            <a:ext cx="5057775" cy="221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4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Sperm Cell – Male sex cell in many sexually reproducing organisms, complete with flagellum for locomotion and a large number of mitochondria for energy. (Haploid Gamete)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295400"/>
            <a:ext cx="5393778" cy="17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97624" y="2499574"/>
            <a:ext cx="2632842" cy="5760709"/>
          </a:xfrm>
          <a:prstGeom prst="rect">
            <a:avLst/>
          </a:prstGeom>
        </p:spPr>
      </p:pic>
      <p:pic>
        <p:nvPicPr>
          <p:cNvPr id="1026" name="Picture 2" descr="Image result for sperm cell mitochond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63182"/>
            <a:ext cx="526042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3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work together in an organism for its survival.</a:t>
            </a:r>
          </a:p>
          <a:p>
            <a:pPr lvl="1"/>
            <a:r>
              <a:rPr lang="en-US" dirty="0" smtClean="0"/>
              <a:t>Communicate and send chemical signals</a:t>
            </a:r>
          </a:p>
          <a:p>
            <a:r>
              <a:rPr lang="en-US" dirty="0" smtClean="0"/>
              <a:t>These cell types can’t carry out their functions unless </a:t>
            </a:r>
            <a:r>
              <a:rPr lang="en-US" u="sng" dirty="0" smtClean="0">
                <a:hlinkClick r:id="rId2"/>
              </a:rPr>
              <a:t>gene expression </a:t>
            </a:r>
            <a:r>
              <a:rPr lang="en-US" dirty="0" smtClean="0"/>
              <a:t>occurs.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cells communicate with other cells?</a:t>
            </a:r>
            <a:br>
              <a:rPr lang="en-US" dirty="0" smtClean="0"/>
            </a:br>
            <a:r>
              <a:rPr lang="en-US" dirty="0" smtClean="0"/>
              <a:t>Written Response #22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must cells communicate with each other? </a:t>
            </a:r>
          </a:p>
          <a:p>
            <a:r>
              <a:rPr lang="en-US" dirty="0" smtClean="0"/>
              <a:t>Types of Communication within cells: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maintain homeostasis.</a:t>
            </a:r>
          </a:p>
          <a:p>
            <a:endParaRPr lang="en-US" dirty="0"/>
          </a:p>
          <a:p>
            <a:r>
              <a:rPr lang="en-US" dirty="0" smtClean="0"/>
              <a:t>Short distance communication, long distance communication.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Distance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Junctions</a:t>
            </a:r>
          </a:p>
          <a:p>
            <a:r>
              <a:rPr lang="en-US" dirty="0" smtClean="0"/>
              <a:t>Some cells are physically joined together at junctions. </a:t>
            </a:r>
          </a:p>
          <a:p>
            <a:pPr lvl="1"/>
            <a:r>
              <a:rPr lang="en-US" dirty="0" smtClean="0"/>
              <a:t>These cells send signals directly to the next cell.</a:t>
            </a:r>
          </a:p>
          <a:p>
            <a:pPr lvl="2"/>
            <a:r>
              <a:rPr lang="en-US" dirty="0" smtClean="0"/>
              <a:t>Ex: One heart cell uses an electrical impulse to stimulate neighboring heart cell to contract.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Synapses</a:t>
            </a:r>
          </a:p>
          <a:p>
            <a:r>
              <a:rPr lang="en-US" dirty="0" smtClean="0"/>
              <a:t>Some cells are separated by a very short distance called a synapse (Typically Nerve Cells).</a:t>
            </a:r>
          </a:p>
          <a:p>
            <a:pPr lvl="1"/>
            <a:r>
              <a:rPr lang="en-US" dirty="0" smtClean="0"/>
              <a:t>Release a chemical message into the synapse, message received by the other cell using special receptors.</a:t>
            </a:r>
          </a:p>
          <a:p>
            <a:pPr lvl="2"/>
            <a:r>
              <a:rPr lang="en-US" dirty="0" smtClean="0"/>
              <a:t>Ex. Pain receptor nerve cell sends message to spinal cord never causing reflex reaction.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29" y="4757963"/>
            <a:ext cx="3445300" cy="182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Distance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Long distance communication uses hormones to send the communication to the desired cell.</a:t>
            </a:r>
          </a:p>
          <a:p>
            <a:pPr lvl="1"/>
            <a:r>
              <a:rPr lang="en-US" dirty="0" smtClean="0"/>
              <a:t>Signal must be specifically shaped so that only the target cell will receive the signal.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Written Response #23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How does the cell ensure that the hormone reaches the “target” cell?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does the body get the hormone to the desired cell?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>
                <a:hlinkClick r:id="rId2"/>
              </a:rPr>
              <a:t>Traits will not appear unless </a:t>
            </a:r>
            <a:r>
              <a:rPr lang="en-US" u="sng" dirty="0" smtClean="0">
                <a:hlinkClick r:id="rId2"/>
              </a:rPr>
              <a:t>proteins</a:t>
            </a:r>
            <a:r>
              <a:rPr lang="en-US" dirty="0" smtClean="0">
                <a:hlinkClick r:id="rId2"/>
              </a:rPr>
              <a:t> are produced.</a:t>
            </a:r>
            <a:endParaRPr lang="en-US" dirty="0"/>
          </a:p>
          <a:p>
            <a:pPr marL="265176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u="sng" dirty="0" smtClean="0"/>
              <a:t>Inside the Nucleus</a:t>
            </a:r>
          </a:p>
          <a:p>
            <a:pPr lvl="1"/>
            <a:r>
              <a:rPr lang="en-US" dirty="0" smtClean="0"/>
              <a:t>DNA is unable to leave </a:t>
            </a:r>
            <a:r>
              <a:rPr lang="en-US" smtClean="0"/>
              <a:t>the nucleus </a:t>
            </a:r>
            <a:r>
              <a:rPr lang="en-US" dirty="0" smtClean="0"/>
              <a:t>so it must make mRNA to send its genetic code out of the nucleus to code for proteins.</a:t>
            </a:r>
          </a:p>
          <a:p>
            <a:pPr lvl="2"/>
            <a:r>
              <a:rPr lang="en-US" dirty="0" smtClean="0"/>
              <a:t>All cells in an individual have the same DNA</a:t>
            </a:r>
          </a:p>
          <a:p>
            <a:pPr lvl="3"/>
            <a:r>
              <a:rPr lang="en-US" dirty="0" smtClean="0"/>
              <a:t>(Except for red blood cells or gametes in humans.)</a:t>
            </a:r>
          </a:p>
          <a:p>
            <a:pPr marL="365760" indent="0">
              <a:buNone/>
            </a:pPr>
            <a:r>
              <a:rPr lang="en-US" u="sng" dirty="0" smtClean="0"/>
              <a:t>Ribosomes</a:t>
            </a:r>
          </a:p>
          <a:p>
            <a:pPr lvl="1"/>
            <a:r>
              <a:rPr lang="en-US" u="sng" dirty="0" smtClean="0"/>
              <a:t>Protein</a:t>
            </a:r>
            <a:r>
              <a:rPr lang="en-US" dirty="0" smtClean="0"/>
              <a:t> production occurs at the </a:t>
            </a:r>
            <a:r>
              <a:rPr lang="en-US" u="sng" dirty="0" smtClean="0"/>
              <a:t>ribosomes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RNA is decoded to assemble small subunits called amino acids.</a:t>
            </a:r>
          </a:p>
          <a:p>
            <a:pPr lvl="2"/>
            <a:r>
              <a:rPr lang="en-US" dirty="0" smtClean="0"/>
              <a:t>Amino acids link up to form proteins.</a:t>
            </a:r>
          </a:p>
          <a:p>
            <a:pPr lvl="1"/>
            <a:r>
              <a:rPr lang="en-US" dirty="0" smtClean="0"/>
              <a:t>Proteins are important for: </a:t>
            </a:r>
            <a:r>
              <a:rPr lang="en-US" u="sng" dirty="0" smtClean="0"/>
              <a:t>cellular functions, gene expression and structure.</a:t>
            </a:r>
          </a:p>
          <a:p>
            <a:pPr lvl="2"/>
            <a:r>
              <a:rPr lang="en-US" dirty="0" smtClean="0"/>
              <a:t>Most cellular task use </a:t>
            </a:r>
            <a:r>
              <a:rPr lang="en-US" u="sng" dirty="0" smtClean="0"/>
              <a:t>proteins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expression: creating a functional protein from the info in DNA.</a:t>
            </a:r>
          </a:p>
          <a:p>
            <a:r>
              <a:rPr lang="en-US" dirty="0" smtClean="0"/>
              <a:t>Differentiation: cells becoming a specific cell type for  a specific function.</a:t>
            </a:r>
          </a:p>
          <a:p>
            <a:pPr lvl="1"/>
            <a:r>
              <a:rPr lang="en-US" dirty="0" smtClean="0"/>
              <a:t>Influenced by environment and cell’s history.</a:t>
            </a:r>
          </a:p>
        </p:txBody>
      </p:sp>
    </p:spTree>
    <p:extLst>
      <p:ext uri="{BB962C8B-B14F-4D97-AF65-F5344CB8AC3E}">
        <p14:creationId xmlns:p14="http://schemas.microsoft.com/office/powerpoint/2010/main" val="39537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Stem cells: Undifferentiated cells that may become any cell type.</a:t>
            </a:r>
          </a:p>
          <a:p>
            <a:pPr lvl="1"/>
            <a:r>
              <a:rPr lang="en-US" dirty="0" smtClean="0"/>
              <a:t>Embryonic stem cells: present in developing fetuses as they grow.</a:t>
            </a:r>
          </a:p>
          <a:p>
            <a:pPr lvl="1"/>
            <a:r>
              <a:rPr lang="en-US" dirty="0" smtClean="0"/>
              <a:t>Adult: present in bone marrow.</a:t>
            </a:r>
          </a:p>
          <a:p>
            <a:pPr lvl="1"/>
            <a:r>
              <a:rPr lang="en-US" dirty="0" smtClean="0"/>
              <a:t>May continually reproduce to make many different cell types.</a:t>
            </a:r>
          </a:p>
          <a:p>
            <a:pPr lvl="1"/>
            <a:r>
              <a:rPr lang="en-US" dirty="0" smtClean="0"/>
              <a:t>Any undifferentiated cell may become differentiated to a specialized cell but the process can’t be reversed.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1517" y="1600201"/>
            <a:ext cx="4430111" cy="41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8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research: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Controversial field of research that may allow for important medical advancements; stem cells may differentiate under the right lab conditions.</a:t>
            </a:r>
          </a:p>
          <a:p>
            <a:r>
              <a:rPr lang="en-US" dirty="0" smtClean="0">
                <a:hlinkClick r:id="rId2"/>
              </a:rPr>
              <a:t>Advancements in stem cell research.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1" y="1081825"/>
            <a:ext cx="5181600" cy="4154979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Written Response #24</a:t>
            </a:r>
          </a:p>
          <a:p>
            <a:r>
              <a:rPr lang="en-US" dirty="0" smtClean="0"/>
              <a:t>What makes stem cell research controversial?</a:t>
            </a:r>
          </a:p>
          <a:p>
            <a:r>
              <a:rPr lang="en-US" dirty="0" smtClean="0"/>
              <a:t>What can we do to prevent “crossing the line”, what happens if we do cross the line?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1" y="4374292"/>
            <a:ext cx="6172200" cy="225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1933</TotalTime>
  <Words>642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Book Antiqua</vt:lpstr>
      <vt:lpstr>Lucida Sans</vt:lpstr>
      <vt:lpstr>Wingdings</vt:lpstr>
      <vt:lpstr>Wingdings 2</vt:lpstr>
      <vt:lpstr>Wingdings 3</vt:lpstr>
      <vt:lpstr>Apex</vt:lpstr>
      <vt:lpstr>Gene Expression</vt:lpstr>
      <vt:lpstr>Cell Communications</vt:lpstr>
      <vt:lpstr>How do cells communicate with other cells? Written Response #22</vt:lpstr>
      <vt:lpstr>Short Distance Communication</vt:lpstr>
      <vt:lpstr>Long Distance Communication</vt:lpstr>
      <vt:lpstr>Steps to Gene Expression</vt:lpstr>
      <vt:lpstr>Gene Expression</vt:lpstr>
      <vt:lpstr>Stem Cells</vt:lpstr>
      <vt:lpstr>Stem cell research:</vt:lpstr>
      <vt:lpstr>Specialization</vt:lpstr>
      <vt:lpstr>Specialization</vt:lpstr>
      <vt:lpstr>Specialization</vt:lpstr>
      <vt:lpstr>Specialization</vt:lpstr>
      <vt:lpstr>Specialization</vt:lpstr>
    </vt:vector>
  </TitlesOfParts>
  <Company>Lincoln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</dc:title>
  <dc:creator>Lambert iii, Delbert</dc:creator>
  <cp:lastModifiedBy>Moss, Madison</cp:lastModifiedBy>
  <cp:revision>24</cp:revision>
  <dcterms:created xsi:type="dcterms:W3CDTF">2016-03-02T18:02:15Z</dcterms:created>
  <dcterms:modified xsi:type="dcterms:W3CDTF">2018-03-01T16:12:14Z</dcterms:modified>
</cp:coreProperties>
</file>