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4" r:id="rId1"/>
  </p:sldMasterIdLst>
  <p:notesMasterIdLst>
    <p:notesMasterId r:id="rId28"/>
  </p:notesMasterIdLst>
  <p:sldIdLst>
    <p:sldId id="256" r:id="rId2"/>
    <p:sldId id="271" r:id="rId3"/>
    <p:sldId id="275" r:id="rId4"/>
    <p:sldId id="274" r:id="rId5"/>
    <p:sldId id="276" r:id="rId6"/>
    <p:sldId id="287" r:id="rId7"/>
    <p:sldId id="288" r:id="rId8"/>
    <p:sldId id="289" r:id="rId9"/>
    <p:sldId id="263" r:id="rId10"/>
    <p:sldId id="294" r:id="rId11"/>
    <p:sldId id="295" r:id="rId12"/>
    <p:sldId id="293" r:id="rId13"/>
    <p:sldId id="280" r:id="rId14"/>
    <p:sldId id="264" r:id="rId15"/>
    <p:sldId id="292" r:id="rId16"/>
    <p:sldId id="296" r:id="rId17"/>
    <p:sldId id="266" r:id="rId18"/>
    <p:sldId id="267" r:id="rId19"/>
    <p:sldId id="268" r:id="rId20"/>
    <p:sldId id="283" r:id="rId21"/>
    <p:sldId id="269" r:id="rId22"/>
    <p:sldId id="270" r:id="rId23"/>
    <p:sldId id="291" r:id="rId24"/>
    <p:sldId id="290" r:id="rId25"/>
    <p:sldId id="273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026" autoAdjust="0"/>
  </p:normalViewPr>
  <p:slideViewPr>
    <p:cSldViewPr snapToGrid="0">
      <p:cViewPr varScale="1">
        <p:scale>
          <a:sx n="84" d="100"/>
          <a:sy n="84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86B39-50F8-40A6-901E-89131919E4C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4FF5E-B5DF-49AA-AEB0-E9B444F7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6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4FF5E-B5DF-49AA-AEB0-E9B444F7BE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4FF5E-B5DF-49AA-AEB0-E9B444F7BE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4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 and no. It is</a:t>
            </a:r>
            <a:r>
              <a:rPr lang="en-US" baseline="0" dirty="0"/>
              <a:t> the same genetic code but is a copy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4FF5E-B5DF-49AA-AEB0-E9B444F7BE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6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763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0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8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9205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040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809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0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3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18834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534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5201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egLVn_1o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sider.com/second-animation-perception-human-body-2016-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5- </a:t>
            </a:r>
            <a:r>
              <a:rPr lang="en-US" dirty="0" err="1" smtClean="0"/>
              <a:t>Dna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.1 intro to </a:t>
            </a:r>
            <a:r>
              <a:rPr lang="en-US" dirty="0" err="1" smtClean="0"/>
              <a:t>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</a:t>
            </a:r>
            <a:r>
              <a:rPr lang="en-US" dirty="0" err="1" smtClean="0"/>
              <a:t>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120140"/>
            <a:ext cx="7633742" cy="5280660"/>
          </a:xfrm>
        </p:spPr>
        <p:txBody>
          <a:bodyPr/>
          <a:lstStyle/>
          <a:p>
            <a:r>
              <a:rPr lang="en-US" sz="2400" dirty="0" smtClean="0"/>
              <a:t>1944- DNA identified as the “transforming principle”</a:t>
            </a:r>
          </a:p>
          <a:p>
            <a:pPr lvl="1"/>
            <a:r>
              <a:rPr lang="en-US" sz="2000" dirty="0" smtClean="0"/>
              <a:t>Oswald Avery- </a:t>
            </a:r>
            <a:r>
              <a:rPr lang="en-US" sz="2000" dirty="0" err="1" smtClean="0"/>
              <a:t>immunochemist</a:t>
            </a:r>
            <a:r>
              <a:rPr lang="en-US" sz="2000" dirty="0" smtClean="0"/>
              <a:t> that worked with bacteria and pneumococcus- revealed that DNA was a nucleic acid—and when altered it could be deadly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788" y="2435451"/>
            <a:ext cx="2576051" cy="396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314450"/>
            <a:ext cx="7633742" cy="45651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1950- DNA is species specific</a:t>
            </a:r>
          </a:p>
          <a:p>
            <a:pPr lvl="1"/>
            <a:r>
              <a:rPr lang="en-US" sz="2400" dirty="0" smtClean="0"/>
              <a:t>Erwin Chargaff is famous for two things</a:t>
            </a:r>
          </a:p>
          <a:p>
            <a:pPr lvl="2"/>
            <a:r>
              <a:rPr lang="en-US" sz="2000" dirty="0" smtClean="0"/>
              <a:t>1. DNA varies between different species</a:t>
            </a:r>
          </a:p>
          <a:p>
            <a:pPr lvl="2"/>
            <a:r>
              <a:rPr lang="en-US" sz="2000" dirty="0" smtClean="0"/>
              <a:t>2.  A=T &amp; G=C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65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154430"/>
            <a:ext cx="7633742" cy="4725163"/>
          </a:xfrm>
        </p:spPr>
        <p:txBody>
          <a:bodyPr/>
          <a:lstStyle/>
          <a:p>
            <a:r>
              <a:rPr lang="en-US" dirty="0" smtClean="0"/>
              <a:t>1952- Photographs of crystallized DNA</a:t>
            </a:r>
          </a:p>
          <a:p>
            <a:pPr marL="457200" lvl="1" indent="0">
              <a:buNone/>
            </a:pPr>
            <a:r>
              <a:rPr lang="en-US" dirty="0" smtClean="0"/>
              <a:t>-Rosalind Franklin and Frances Wilkins</a:t>
            </a:r>
            <a:endParaRPr lang="en-US" dirty="0"/>
          </a:p>
          <a:p>
            <a:pPr lvl="2"/>
            <a:r>
              <a:rPr lang="en-US" dirty="0"/>
              <a:t>Studied DNA using x-ray diffraction</a:t>
            </a:r>
          </a:p>
          <a:p>
            <a:pPr lvl="2"/>
            <a:r>
              <a:rPr lang="en-US" dirty="0"/>
              <a:t>Investigated the shape and structure of </a:t>
            </a:r>
            <a:r>
              <a:rPr lang="en-US" dirty="0" smtClean="0"/>
              <a:t>DNA </a:t>
            </a:r>
            <a:endParaRPr lang="en-US" dirty="0"/>
          </a:p>
          <a:p>
            <a:pPr lvl="2"/>
            <a:r>
              <a:rPr lang="en-US" dirty="0"/>
              <a:t>Photo 51: x-ray image that showed the shape of the DNA molecule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747" y="3287131"/>
            <a:ext cx="2237426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51</a:t>
            </a:r>
          </a:p>
        </p:txBody>
      </p:sp>
      <p:pic>
        <p:nvPicPr>
          <p:cNvPr id="1026" name="Picture 2" descr="https://upload.wikimedia.org/wikipedia/en/b/b2/Photo_51_x-ray_diffraction_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377" y="2286000"/>
            <a:ext cx="3563296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X-ray diffraction image of DNA</a:t>
            </a:r>
          </a:p>
          <a:p>
            <a:r>
              <a:rPr lang="en-US" dirty="0"/>
              <a:t>1952: Maurice Wilkins showed the picture of Photo 51 to James Watson without Franklin’s approval or knowledge.</a:t>
            </a:r>
          </a:p>
        </p:txBody>
      </p:sp>
    </p:spTree>
    <p:extLst>
      <p:ext uri="{BB962C8B-B14F-4D97-AF65-F5344CB8AC3E}">
        <p14:creationId xmlns:p14="http://schemas.microsoft.com/office/powerpoint/2010/main" val="4274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128451"/>
            <a:ext cx="7633742" cy="35935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1953- DNA double helical structure established</a:t>
            </a:r>
          </a:p>
          <a:p>
            <a:pPr lvl="1"/>
            <a:r>
              <a:rPr lang="en-US" sz="2400" dirty="0" smtClean="0">
                <a:hlinkClick r:id="rId3"/>
              </a:rPr>
              <a:t>Watson and Crick </a:t>
            </a:r>
            <a:r>
              <a:rPr lang="en-US" sz="2400" dirty="0" smtClean="0"/>
              <a:t>were credited with the discovery of DNA after viewing photo 51 without Franklin’s approval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100" y="2925246"/>
            <a:ext cx="5127180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Your DNA and EAT it </a:t>
            </a:r>
            <a:r>
              <a:rPr lang="en-US" dirty="0" smtClean="0"/>
              <a:t>Too </a:t>
            </a:r>
            <a:r>
              <a:rPr lang="en-US" dirty="0"/>
              <a:t>-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activity.</a:t>
            </a:r>
          </a:p>
          <a:p>
            <a:r>
              <a:rPr lang="en-US" dirty="0"/>
              <a:t>Raise your hand when you have completed the activity and I will come check you off for completion.</a:t>
            </a:r>
          </a:p>
          <a:p>
            <a:r>
              <a:rPr lang="en-US" dirty="0"/>
              <a:t>Glue/tape the worksheet into your notebook making sure the stamp is visible.</a:t>
            </a:r>
          </a:p>
        </p:txBody>
      </p:sp>
    </p:spTree>
    <p:extLst>
      <p:ext uri="{BB962C8B-B14F-4D97-AF65-F5344CB8AC3E}">
        <p14:creationId xmlns:p14="http://schemas.microsoft.com/office/powerpoint/2010/main" val="14231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Words 5/5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minutes to study quietly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 to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DNA and Life:</a:t>
            </a:r>
          </a:p>
          <a:p>
            <a:pPr lvl="1"/>
            <a:r>
              <a:rPr lang="en-US" dirty="0"/>
              <a:t>All living things have DNA. Even some non-living things (viruses)</a:t>
            </a:r>
          </a:p>
          <a:p>
            <a:pPr lvl="1"/>
            <a:r>
              <a:rPr lang="en-US" dirty="0"/>
              <a:t>DNA condenses into chromosomes just before cell division</a:t>
            </a:r>
          </a:p>
          <a:p>
            <a:pPr lvl="1"/>
            <a:r>
              <a:rPr lang="en-US" dirty="0"/>
              <a:t>Creates packages of genetic material (containing certain genes)</a:t>
            </a:r>
          </a:p>
          <a:p>
            <a:pPr lvl="2"/>
            <a:r>
              <a:rPr lang="en-US" dirty="0"/>
              <a:t>Normal humans have 46 total chromosomes</a:t>
            </a:r>
          </a:p>
          <a:p>
            <a:pPr lvl="2"/>
            <a:r>
              <a:rPr lang="en-US" dirty="0"/>
              <a:t>Give the detailed information about all of our traits</a:t>
            </a:r>
          </a:p>
        </p:txBody>
      </p:sp>
    </p:spTree>
    <p:extLst>
      <p:ext uri="{BB962C8B-B14F-4D97-AF65-F5344CB8AC3E}">
        <p14:creationId xmlns:p14="http://schemas.microsoft.com/office/powerpoint/2010/main" val="2595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 to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Written Response </a:t>
            </a:r>
            <a:r>
              <a:rPr lang="en-US" dirty="0" smtClean="0"/>
              <a:t>#3: </a:t>
            </a:r>
            <a:r>
              <a:rPr lang="en-US" dirty="0"/>
              <a:t>Draw and label a nucleotide.</a:t>
            </a:r>
          </a:p>
          <a:p>
            <a:endParaRPr lang="en-US" dirty="0"/>
          </a:p>
          <a:p>
            <a:r>
              <a:rPr lang="en-US" dirty="0"/>
              <a:t>That information is given through a series of nucleotides that compose the molecule</a:t>
            </a:r>
          </a:p>
          <a:p>
            <a:r>
              <a:rPr lang="en-US" dirty="0"/>
              <a:t>Nucleotides are monomers that make up DNA and RNA:</a:t>
            </a:r>
          </a:p>
          <a:p>
            <a:pPr lvl="1"/>
            <a:r>
              <a:rPr lang="en-US" dirty="0"/>
              <a:t>Consist of 3 parts: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5-Carbon Sugar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Phosphate group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Nitrogen base</a:t>
            </a:r>
          </a:p>
        </p:txBody>
      </p:sp>
    </p:spTree>
    <p:extLst>
      <p:ext uri="{BB962C8B-B14F-4D97-AF65-F5344CB8AC3E}">
        <p14:creationId xmlns:p14="http://schemas.microsoft.com/office/powerpoint/2010/main" val="5371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6 2013 Bio 6 DNA.0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56150" y="920750"/>
            <a:ext cx="3197225" cy="8239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4487863" y="1727200"/>
            <a:ext cx="3197225" cy="8493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4487863" y="2505075"/>
            <a:ext cx="3197225" cy="747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4835525" y="3216275"/>
            <a:ext cx="3197225" cy="925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835525" y="4178300"/>
            <a:ext cx="3197225" cy="6969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4505325" y="4875213"/>
            <a:ext cx="3197225" cy="8858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4487863" y="5649913"/>
            <a:ext cx="3197225" cy="792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8177213" y="0"/>
            <a:ext cx="966787" cy="2079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50300" y="207963"/>
            <a:ext cx="393700" cy="5651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40738" y="207963"/>
            <a:ext cx="703262" cy="2079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28038" y="201613"/>
            <a:ext cx="703262" cy="2079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6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response #1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41832" y="1558253"/>
            <a:ext cx="7630668" cy="632529"/>
          </a:xfrm>
        </p:spPr>
        <p:txBody>
          <a:bodyPr/>
          <a:lstStyle/>
          <a:p>
            <a:r>
              <a:rPr lang="en-US" dirty="0"/>
              <a:t>Look up and determine if the following statements are true or false: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41832" y="2192092"/>
            <a:ext cx="3611880" cy="400754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Genes are traits.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Some organisms do not have DNA.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Information in the DNA of a plant or animal does not affect behavior.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DNA is made up of amino acids.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Chromosomes are made up of DNA.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60620" y="2192092"/>
            <a:ext cx="3611880" cy="4007540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/>
              <a:t>Information in DNA affects the physical characteristics of an organism.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dirty="0"/>
              <a:t>The code of DNA is determined by the order of the nucleotides.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dirty="0"/>
              <a:t>There are 20 types of nucleotides.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dirty="0"/>
              <a:t>Different cell types in an organism have different DNA.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dirty="0"/>
              <a:t>Proteins are made up of DNA.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65" y="382385"/>
            <a:ext cx="7870135" cy="1492132"/>
          </a:xfrm>
        </p:spPr>
        <p:txBody>
          <a:bodyPr>
            <a:normAutofit fontScale="90000"/>
          </a:bodyPr>
          <a:lstStyle/>
          <a:p>
            <a:r>
              <a:rPr lang="en-US" dirty="0"/>
              <a:t>Written Response </a:t>
            </a:r>
            <a:r>
              <a:rPr lang="en-US" dirty="0" smtClean="0"/>
              <a:t>#4: </a:t>
            </a:r>
            <a:r>
              <a:rPr lang="en-US" dirty="0"/>
              <a:t>Do all of your cells have the same </a:t>
            </a:r>
            <a:r>
              <a:rPr lang="en-US" dirty="0" err="1"/>
              <a:t>dna</a:t>
            </a:r>
            <a:r>
              <a:rPr lang="en-US" dirty="0"/>
              <a:t>? Explain your answer.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3029920"/>
            <a:ext cx="7633742" cy="359359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DNA is needed in each cell to make necessary proteins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Because DNA is so important, when a cell divides, it must pass on an exact copy of the DNA to function correctly.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Therefore, DNA is copied (replicated) during the S phase of the cell cycle (part of interphase before mitosis/meiosis).</a:t>
            </a:r>
          </a:p>
        </p:txBody>
      </p:sp>
    </p:spTree>
    <p:extLst>
      <p:ext uri="{BB962C8B-B14F-4D97-AF65-F5344CB8AC3E}">
        <p14:creationId xmlns:p14="http://schemas.microsoft.com/office/powerpoint/2010/main" val="196584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 to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DNA Replication</a:t>
            </a:r>
          </a:p>
          <a:p>
            <a:pPr lvl="1"/>
            <a:r>
              <a:rPr lang="en-US" dirty="0"/>
              <a:t>The DNA molecule’s most crucial task is to provide the information necessary to lead to the production of proteins</a:t>
            </a:r>
          </a:p>
          <a:p>
            <a:pPr lvl="2"/>
            <a:r>
              <a:rPr lang="en-US" dirty="0"/>
              <a:t>Must make EXACT copies!</a:t>
            </a:r>
          </a:p>
          <a:p>
            <a:pPr lvl="1"/>
            <a:r>
              <a:rPr lang="en-US" dirty="0"/>
              <a:t>Why? All cells need the same copy of DNA when they divide</a:t>
            </a:r>
          </a:p>
          <a:p>
            <a:pPr lvl="1"/>
            <a:r>
              <a:rPr lang="en-US" dirty="0"/>
              <a:t>This process is called DNA </a:t>
            </a:r>
            <a:r>
              <a:rPr lang="en-US" dirty="0" smtClean="0"/>
              <a:t>replication-happens during S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 to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of DNA Replication: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Unzipping – Enzymes (DNA helicase) break apart the weak hydrogen bonds that hold the bases together in the middle of the strand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New nucleotides are added to each side of the original strand by the base pairing rule (this happens in the middle of the unzipped strand)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Process continues until 2 molecules of DNA are formed</a:t>
            </a:r>
          </a:p>
          <a:p>
            <a:pPr lvl="2"/>
            <a:r>
              <a:rPr lang="en-US" dirty="0"/>
              <a:t>Each has 1 original DNA strand and 1 new strand</a:t>
            </a:r>
          </a:p>
          <a:p>
            <a:pPr lvl="2"/>
            <a:r>
              <a:rPr lang="en-US" dirty="0"/>
              <a:t>Called semi-conservative replication</a:t>
            </a:r>
          </a:p>
          <a:p>
            <a:pPr lvl="2"/>
            <a:r>
              <a:rPr lang="en-US" dirty="0"/>
              <a:t>Some old DNA and some new DNA</a:t>
            </a:r>
          </a:p>
        </p:txBody>
      </p:sp>
    </p:spTree>
    <p:extLst>
      <p:ext uri="{BB962C8B-B14F-4D97-AF65-F5344CB8AC3E}">
        <p14:creationId xmlns:p14="http://schemas.microsoft.com/office/powerpoint/2010/main" val="2235863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Written Response </a:t>
            </a:r>
            <a:r>
              <a:rPr lang="en-US" dirty="0" smtClean="0"/>
              <a:t>#5: </a:t>
            </a:r>
            <a:r>
              <a:rPr lang="en-US" dirty="0"/>
              <a:t>Draw and label a diagram for each of the three steps of DNA replication.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96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24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1681163"/>
            <a:ext cx="173196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976313"/>
            <a:ext cx="16351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355975"/>
            <a:ext cx="2081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100013"/>
            <a:ext cx="206057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17475"/>
            <a:ext cx="174466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3336925"/>
            <a:ext cx="16256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823913"/>
            <a:ext cx="19304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627188"/>
            <a:ext cx="20383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2547938"/>
            <a:ext cx="205898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4165600"/>
            <a:ext cx="16351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4900613"/>
            <a:ext cx="16351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643563"/>
            <a:ext cx="2079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4452938" y="468313"/>
            <a:ext cx="22225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4457700" y="603250"/>
            <a:ext cx="22225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4090988" y="2057400"/>
            <a:ext cx="220662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4095750" y="2190750"/>
            <a:ext cx="220663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4408488" y="2908300"/>
            <a:ext cx="220662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4413250" y="3043238"/>
            <a:ext cx="22225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4432300" y="3797300"/>
            <a:ext cx="220663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4437063" y="3894138"/>
            <a:ext cx="22225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4424363" y="3697288"/>
            <a:ext cx="22066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4179888" y="4483100"/>
            <a:ext cx="220662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4184650" y="4579938"/>
            <a:ext cx="22066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4171950" y="4383088"/>
            <a:ext cx="22066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4165600" y="5207000"/>
            <a:ext cx="22225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4171950" y="5303838"/>
            <a:ext cx="22066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>
            <a:off x="4157663" y="5105400"/>
            <a:ext cx="22225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4429125" y="6113463"/>
            <a:ext cx="22066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4433888" y="6210300"/>
            <a:ext cx="22225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4421188" y="6013450"/>
            <a:ext cx="220662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4179888" y="1262063"/>
            <a:ext cx="22066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>
            <a:off x="4184650" y="1358900"/>
            <a:ext cx="220663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4171950" y="1162050"/>
            <a:ext cx="220663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2498725"/>
            <a:ext cx="17462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51300"/>
            <a:ext cx="19304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73613"/>
            <a:ext cx="19304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774825"/>
            <a:ext cx="18319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069975"/>
            <a:ext cx="171291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49638"/>
            <a:ext cx="2081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93675"/>
            <a:ext cx="206057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641600"/>
            <a:ext cx="205898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4305300"/>
            <a:ext cx="16351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116513"/>
            <a:ext cx="16351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819775"/>
            <a:ext cx="2079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28588"/>
            <a:ext cx="17446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3424238"/>
            <a:ext cx="16256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835025"/>
            <a:ext cx="19304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1684338"/>
            <a:ext cx="20383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2540000"/>
            <a:ext cx="17462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4138613"/>
            <a:ext cx="179863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4959350"/>
            <a:ext cx="19304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193675"/>
            <a:ext cx="17446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44463"/>
            <a:ext cx="206057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884238"/>
            <a:ext cx="19304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1022350"/>
            <a:ext cx="16351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1743075"/>
            <a:ext cx="20383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1703388"/>
            <a:ext cx="17319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44775"/>
            <a:ext cx="17970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2540000"/>
            <a:ext cx="19685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3489325"/>
            <a:ext cx="16256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3365500"/>
            <a:ext cx="20812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4125913"/>
            <a:ext cx="19304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4313238"/>
            <a:ext cx="18430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4935538"/>
            <a:ext cx="19304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5124450"/>
            <a:ext cx="16843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5827713"/>
            <a:ext cx="2079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5726113"/>
            <a:ext cx="1738312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5832475"/>
            <a:ext cx="16256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5880100"/>
            <a:ext cx="16256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-33338" y="2068513"/>
            <a:ext cx="9144001" cy="246538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2114550"/>
            <a:ext cx="71056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1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Model of DNA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 your nitrogen bases, phosphate groups and deoxyribose sugars first.</a:t>
            </a:r>
          </a:p>
          <a:p>
            <a:r>
              <a:rPr lang="en-US" dirty="0"/>
              <a:t>Cut out each structure.</a:t>
            </a:r>
          </a:p>
          <a:p>
            <a:r>
              <a:rPr lang="en-US" dirty="0"/>
              <a:t>Using the symbols, line up the bases, phosphates and sugars.</a:t>
            </a:r>
          </a:p>
          <a:p>
            <a:r>
              <a:rPr lang="en-US" dirty="0"/>
              <a:t>Construct one side of your DNA molecule by using the sequence: cytosine, thymine, guanine and adenine.</a:t>
            </a:r>
          </a:p>
          <a:p>
            <a:r>
              <a:rPr lang="en-US" dirty="0"/>
              <a:t>Construct the complementary side of your DNA.</a:t>
            </a:r>
          </a:p>
        </p:txBody>
      </p:sp>
    </p:spTree>
    <p:extLst>
      <p:ext uri="{BB962C8B-B14F-4D97-AF65-F5344CB8AC3E}">
        <p14:creationId xmlns:p14="http://schemas.microsoft.com/office/powerpoint/2010/main" val="124802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Written response #1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377440"/>
            <a:ext cx="7633742" cy="41148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Genes are traits.</a:t>
            </a:r>
          </a:p>
          <a:p>
            <a:pPr lvl="1"/>
            <a:r>
              <a:rPr lang="en-US" dirty="0"/>
              <a:t>False. Genes determine traits and traits are what we see.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Some organisms do not have DNA.</a:t>
            </a:r>
          </a:p>
          <a:p>
            <a:pPr lvl="1"/>
            <a:r>
              <a:rPr lang="en-US" dirty="0"/>
              <a:t>False. All “living organisms” contain DNA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Information in the DNA of a plant or animal does not affect behavior.</a:t>
            </a:r>
          </a:p>
          <a:p>
            <a:pPr lvl="1"/>
            <a:r>
              <a:rPr lang="en-US" dirty="0"/>
              <a:t>False. Innate (natural) behavior is controlled by genetics and is passed to offspring. Ex: birds nesting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DNA is made up of amino acids.</a:t>
            </a:r>
          </a:p>
          <a:p>
            <a:pPr lvl="1"/>
            <a:r>
              <a:rPr lang="en-US" dirty="0"/>
              <a:t>False. DNA is made up of 5-carbon sugar, phosphate group and nitrogen base.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Chromosomes are made up of DNA.</a:t>
            </a:r>
          </a:p>
          <a:p>
            <a:pPr lvl="1"/>
            <a:r>
              <a:rPr lang="en-US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4932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Written response #1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377440"/>
            <a:ext cx="7633742" cy="41148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/>
              <a:t>Information in DNA affects the physical characteristics of an organism.</a:t>
            </a:r>
          </a:p>
          <a:p>
            <a:pPr lvl="1"/>
            <a:r>
              <a:rPr lang="en-US" dirty="0"/>
              <a:t>True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dirty="0"/>
              <a:t>The code of DNA is determined by the order of the nucleotides.</a:t>
            </a:r>
          </a:p>
          <a:p>
            <a:pPr lvl="1"/>
            <a:r>
              <a:rPr lang="en-US" dirty="0"/>
              <a:t>True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dirty="0"/>
              <a:t>There are 20 types of nucleotides.</a:t>
            </a:r>
          </a:p>
          <a:p>
            <a:pPr lvl="1"/>
            <a:r>
              <a:rPr lang="en-US" dirty="0"/>
              <a:t>False. Amino acids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dirty="0"/>
              <a:t>Different cell types in an organism have different DNA.</a:t>
            </a:r>
          </a:p>
          <a:p>
            <a:pPr lvl="1"/>
            <a:r>
              <a:rPr lang="en-US" dirty="0"/>
              <a:t>False. </a:t>
            </a:r>
            <a:r>
              <a:rPr lang="en-US" dirty="0" smtClean="0"/>
              <a:t>Location of DNA is different (nucleus or cytoplasm)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dirty="0" smtClean="0"/>
              <a:t>Proteins are made up of DNA.</a:t>
            </a:r>
          </a:p>
          <a:p>
            <a:pPr lvl="1"/>
            <a:r>
              <a:rPr lang="en-US" dirty="0" smtClean="0"/>
              <a:t>False</a:t>
            </a:r>
            <a:r>
              <a:rPr lang="en-US" dirty="0"/>
              <a:t>. DNA determines protein.</a:t>
            </a:r>
          </a:p>
        </p:txBody>
      </p:sp>
    </p:spTree>
    <p:extLst>
      <p:ext uri="{BB962C8B-B14F-4D97-AF65-F5344CB8AC3E}">
        <p14:creationId xmlns:p14="http://schemas.microsoft.com/office/powerpoint/2010/main" val="39497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400673"/>
            <a:ext cx="7633742" cy="1492132"/>
          </a:xfrm>
        </p:spPr>
        <p:txBody>
          <a:bodyPr/>
          <a:lstStyle/>
          <a:p>
            <a:r>
              <a:rPr lang="en-US" dirty="0">
                <a:hlinkClick r:id="rId3"/>
              </a:rPr>
              <a:t>What is DNA?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074420"/>
            <a:ext cx="7633742" cy="520065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Wha</a:t>
            </a:r>
            <a:r>
              <a:rPr lang="en-US" sz="2800" dirty="0" smtClean="0"/>
              <a:t>t does DNA stand for?</a:t>
            </a:r>
            <a:endParaRPr lang="en-US" sz="2800" dirty="0"/>
          </a:p>
          <a:p>
            <a:pPr lvl="2"/>
            <a:r>
              <a:rPr lang="en-US" sz="2000" dirty="0" smtClean="0"/>
              <a:t>Deoxyribonucleic Acid</a:t>
            </a:r>
          </a:p>
          <a:p>
            <a:pPr lvl="2"/>
            <a:r>
              <a:rPr lang="en-US" sz="2000" dirty="0" smtClean="0"/>
              <a:t>RNA </a:t>
            </a:r>
            <a:r>
              <a:rPr lang="en-US" sz="2000" dirty="0"/>
              <a:t>or Ribonucleic acid is the other genetic </a:t>
            </a:r>
            <a:r>
              <a:rPr lang="en-US" sz="2000" dirty="0" smtClean="0"/>
              <a:t>material in the cell.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What is the function?</a:t>
            </a:r>
          </a:p>
          <a:p>
            <a:pPr lvl="2"/>
            <a:r>
              <a:rPr lang="en-US" sz="2000" dirty="0" smtClean="0"/>
              <a:t>Store and transmits heredity.</a:t>
            </a:r>
          </a:p>
          <a:p>
            <a:pPr lvl="2"/>
            <a:r>
              <a:rPr lang="en-US" sz="2000" dirty="0"/>
              <a:t>Heredity - the passing of traits from parent to offspring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What's </a:t>
            </a:r>
            <a:r>
              <a:rPr lang="en-US" sz="2800" dirty="0"/>
              <a:t>the purpose?</a:t>
            </a:r>
          </a:p>
          <a:p>
            <a:pPr lvl="2"/>
            <a:r>
              <a:rPr lang="en-US" sz="2000" dirty="0"/>
              <a:t> DNA is the blue print for life--- it codes for all protein which give us </a:t>
            </a:r>
            <a:r>
              <a:rPr lang="en-US" sz="2000" dirty="0" smtClean="0"/>
              <a:t>traits.</a:t>
            </a:r>
          </a:p>
          <a:p>
            <a:pPr lvl="2"/>
            <a:r>
              <a:rPr lang="en-US" sz="2000" dirty="0" smtClean="0"/>
              <a:t>Provides the material that leads to </a:t>
            </a:r>
            <a:r>
              <a:rPr lang="en-US" sz="2000" u="sng" dirty="0" smtClean="0"/>
              <a:t>protein synthesis </a:t>
            </a:r>
            <a:r>
              <a:rPr lang="en-US" sz="2000" dirty="0" smtClean="0"/>
              <a:t>also known as </a:t>
            </a:r>
            <a:r>
              <a:rPr lang="en-US" sz="2000" i="1" dirty="0" smtClean="0"/>
              <a:t>The Central Dogma of Molecular Biology</a:t>
            </a: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965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154430"/>
            <a:ext cx="7633742" cy="5212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4. Where is it located?</a:t>
            </a:r>
          </a:p>
          <a:p>
            <a:pPr lvl="2"/>
            <a:r>
              <a:rPr lang="en-US" sz="2000" dirty="0"/>
              <a:t>	</a:t>
            </a:r>
            <a:r>
              <a:rPr lang="en-US" sz="2000" dirty="0" smtClean="0"/>
              <a:t>Eukaryotes- Nucleus</a:t>
            </a:r>
          </a:p>
          <a:p>
            <a:pPr lvl="2"/>
            <a:r>
              <a:rPr lang="en-US" sz="2000" dirty="0"/>
              <a:t>	</a:t>
            </a:r>
            <a:r>
              <a:rPr lang="en-US" sz="2000" dirty="0" smtClean="0"/>
              <a:t>Prokaryotes- Free floating in the cell cytoplasm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800" dirty="0" smtClean="0"/>
              <a:t>How is it packaged?</a:t>
            </a:r>
          </a:p>
          <a:p>
            <a:pPr lvl="2"/>
            <a:r>
              <a:rPr lang="en-US" sz="2000" dirty="0"/>
              <a:t>	</a:t>
            </a:r>
            <a:r>
              <a:rPr lang="en-US" sz="2000" dirty="0" smtClean="0"/>
              <a:t>Chromosomes- each chromosome is a continuous double helical DNA molecule</a:t>
            </a:r>
          </a:p>
          <a:p>
            <a:pPr lvl="2"/>
            <a:r>
              <a:rPr lang="en-US" sz="2000" dirty="0" smtClean="0"/>
              <a:t>Why do chromosomes look different than the chromatin form?</a:t>
            </a:r>
          </a:p>
          <a:p>
            <a:pPr lvl="3"/>
            <a:r>
              <a:rPr lang="en-US" sz="1800" dirty="0" smtClean="0"/>
              <a:t>Chromatin is loosely packed DNA whereas chromosomes are DNA wrapped around protein and tightly packed together. (Supercoiled)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4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051560"/>
            <a:ext cx="7633742" cy="532638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Written Response </a:t>
            </a:r>
            <a:r>
              <a:rPr lang="en-US" dirty="0" smtClean="0"/>
              <a:t>#2: </a:t>
            </a:r>
            <a:r>
              <a:rPr lang="en-US" dirty="0"/>
              <a:t>How </a:t>
            </a:r>
            <a:r>
              <a:rPr lang="en-US" dirty="0" smtClean="0"/>
              <a:t>do you think traits are </a:t>
            </a:r>
            <a:r>
              <a:rPr lang="en-US" dirty="0"/>
              <a:t>passed?</a:t>
            </a:r>
          </a:p>
          <a:p>
            <a:pPr lvl="1"/>
            <a:r>
              <a:rPr lang="en-US" dirty="0"/>
              <a:t>Scientist determined that chromosomes controlled heredity and are made of DNA and proteins.</a:t>
            </a:r>
          </a:p>
          <a:p>
            <a:pPr lvl="1"/>
            <a:r>
              <a:rPr lang="en-US" dirty="0"/>
              <a:t>DNA </a:t>
            </a:r>
            <a:r>
              <a:rPr lang="en-US" dirty="0" smtClean="0"/>
              <a:t>is the molecule </a:t>
            </a:r>
            <a:r>
              <a:rPr lang="en-US" dirty="0"/>
              <a:t>that </a:t>
            </a:r>
            <a:r>
              <a:rPr lang="en-US" dirty="0" smtClean="0"/>
              <a:t>controls </a:t>
            </a:r>
            <a:r>
              <a:rPr lang="en-US" dirty="0"/>
              <a:t>characteristics (traits</a:t>
            </a:r>
            <a:r>
              <a:rPr lang="en-US" dirty="0" smtClean="0"/>
              <a:t>).</a:t>
            </a:r>
          </a:p>
          <a:p>
            <a:pPr lvl="1"/>
            <a:endParaRPr lang="en-US" dirty="0"/>
          </a:p>
          <a:p>
            <a:r>
              <a:rPr lang="en-US" dirty="0" smtClean="0"/>
              <a:t>Written Response # 3: How are the chromosomes different in eukaryotes and prokaryotes</a:t>
            </a:r>
          </a:p>
          <a:p>
            <a:pPr lvl="1">
              <a:buFontTx/>
              <a:buChar char="-"/>
            </a:pPr>
            <a:r>
              <a:rPr lang="en-US" dirty="0" smtClean="0"/>
              <a:t>Prokaryotes- DNA is in the form of a singular circular chromosome known as a plasmid that free floats in the cytoplasm</a:t>
            </a:r>
          </a:p>
          <a:p>
            <a:pPr lvl="1">
              <a:buFontTx/>
              <a:buChar char="-"/>
            </a:pPr>
            <a:r>
              <a:rPr lang="en-US" dirty="0" smtClean="0"/>
              <a:t>Eukaryotes- DNA is in the form of homologous chromosomes that are located inside the nucleus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6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108710"/>
            <a:ext cx="5253797" cy="47708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1869- structure of DNA molecule first described</a:t>
            </a:r>
          </a:p>
          <a:p>
            <a:pPr lvl="1"/>
            <a:r>
              <a:rPr lang="en-US" sz="2400" dirty="0" smtClean="0"/>
              <a:t>Frederick </a:t>
            </a:r>
            <a:r>
              <a:rPr lang="en-US" sz="2400" dirty="0" err="1" smtClean="0"/>
              <a:t>Miesher</a:t>
            </a:r>
            <a:r>
              <a:rPr lang="en-US" sz="2400" dirty="0" smtClean="0"/>
              <a:t>- Identifies “</a:t>
            </a:r>
            <a:r>
              <a:rPr lang="en-US" sz="2400" dirty="0" err="1" smtClean="0"/>
              <a:t>Nuclein</a:t>
            </a:r>
            <a:r>
              <a:rPr lang="en-US" sz="2400" dirty="0" smtClean="0"/>
              <a:t>”</a:t>
            </a:r>
            <a:r>
              <a:rPr lang="en-US" sz="2400" dirty="0"/>
              <a:t> </a:t>
            </a:r>
            <a:r>
              <a:rPr lang="en-US" sz="2400" dirty="0" smtClean="0"/>
              <a:t>in white blood cells of humans</a:t>
            </a:r>
          </a:p>
          <a:p>
            <a:pPr lvl="2"/>
            <a:r>
              <a:rPr lang="en-US" sz="2000" dirty="0" smtClean="0"/>
              <a:t>What we know now as DNA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55" y="382385"/>
            <a:ext cx="237994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7922</TotalTime>
  <Words>1136</Words>
  <Application>Microsoft Office PowerPoint</Application>
  <PresentationFormat>On-screen Show (4:3)</PresentationFormat>
  <Paragraphs>143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Gill Sans MT</vt:lpstr>
      <vt:lpstr>Impact</vt:lpstr>
      <vt:lpstr>Badge</vt:lpstr>
      <vt:lpstr>Unit 5- Dna</vt:lpstr>
      <vt:lpstr>Written response #1</vt:lpstr>
      <vt:lpstr>Written response #1 Answers</vt:lpstr>
      <vt:lpstr>Written response #1 Answers</vt:lpstr>
      <vt:lpstr>What is DNA?</vt:lpstr>
      <vt:lpstr>What is DNA?</vt:lpstr>
      <vt:lpstr>Importance of DNA</vt:lpstr>
      <vt:lpstr>Introduction to DNA</vt:lpstr>
      <vt:lpstr>History of DNA</vt:lpstr>
      <vt:lpstr>History of Dna</vt:lpstr>
      <vt:lpstr>History of DNA</vt:lpstr>
      <vt:lpstr>History of DNA</vt:lpstr>
      <vt:lpstr>Photo 51</vt:lpstr>
      <vt:lpstr>History of DNA</vt:lpstr>
      <vt:lpstr>HAVE Your DNA and EAT it Too - Activity</vt:lpstr>
      <vt:lpstr>Root Words 5/5</vt:lpstr>
      <vt:lpstr>Intro to DNA</vt:lpstr>
      <vt:lpstr>Intro to dna</vt:lpstr>
      <vt:lpstr>PowerPoint Presentation</vt:lpstr>
      <vt:lpstr>Written Response #4: Do all of your cells have the same dna? Explain your answer.</vt:lpstr>
      <vt:lpstr>Intro to DNA</vt:lpstr>
      <vt:lpstr>Intro to dna</vt:lpstr>
      <vt:lpstr>Written Response #5: Draw and label a diagram for each of the three steps of DNA replication.</vt:lpstr>
      <vt:lpstr>PowerPoint Presentation</vt:lpstr>
      <vt:lpstr>PowerPoint Presentation</vt:lpstr>
      <vt:lpstr>Making a Model of DNA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jblondon20@gmail.com</dc:creator>
  <cp:lastModifiedBy>Moss, Madison</cp:lastModifiedBy>
  <cp:revision>43</cp:revision>
  <dcterms:created xsi:type="dcterms:W3CDTF">2016-04-04T14:02:40Z</dcterms:created>
  <dcterms:modified xsi:type="dcterms:W3CDTF">2018-03-26T16:40:21Z</dcterms:modified>
</cp:coreProperties>
</file>