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notesMasterIdLst>
    <p:notesMasterId r:id="rId18"/>
  </p:notesMasterIdLst>
  <p:sldIdLst>
    <p:sldId id="256" r:id="rId2"/>
    <p:sldId id="296" r:id="rId3"/>
    <p:sldId id="297" r:id="rId4"/>
    <p:sldId id="280" r:id="rId5"/>
    <p:sldId id="291" r:id="rId6"/>
    <p:sldId id="281" r:id="rId7"/>
    <p:sldId id="288" r:id="rId8"/>
    <p:sldId id="289" r:id="rId9"/>
    <p:sldId id="283" r:id="rId10"/>
    <p:sldId id="292" r:id="rId11"/>
    <p:sldId id="284" r:id="rId12"/>
    <p:sldId id="285" r:id="rId13"/>
    <p:sldId id="286" r:id="rId14"/>
    <p:sldId id="298" r:id="rId15"/>
    <p:sldId id="300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026" autoAdjust="0"/>
  </p:normalViewPr>
  <p:slideViewPr>
    <p:cSldViewPr snapToGrid="0">
      <p:cViewPr varScale="1">
        <p:scale>
          <a:sx n="84" d="100"/>
          <a:sy n="84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86B39-50F8-40A6-901E-89131919E4CE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4FF5E-B5DF-49AA-AEB0-E9B444F7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6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958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7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7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9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1318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26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92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3023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757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232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L9Y3P870jU" TargetMode="External"/><Relationship Id="rId2" Type="http://schemas.openxmlformats.org/officeDocument/2006/relationships/hyperlink" Target="https://www.youtube.com/watch?v=DR5PlY6UP4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uf1-il_p84" TargetMode="External"/><Relationship Id="rId2" Type="http://schemas.openxmlformats.org/officeDocument/2006/relationships/hyperlink" Target="https://www.youtube.com/watch?v=QG7gkCrGD8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wrNxCGKCw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Mutations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</a:t>
            </a:r>
          </a:p>
        </p:txBody>
      </p:sp>
      <p:pic>
        <p:nvPicPr>
          <p:cNvPr id="5124" name="Picture 4" descr="http://evolution.berkeley.edu/evolibrary/images/evo/hemomutant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36" y="1627632"/>
            <a:ext cx="7255764" cy="443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Frameshift (addition or deletion)</a:t>
            </a:r>
          </a:p>
          <a:p>
            <a:pPr lvl="1"/>
            <a:r>
              <a:rPr lang="en-US" dirty="0"/>
              <a:t>How it occurs: Nucleotides are added (insertion) or deleted (deletion)</a:t>
            </a:r>
          </a:p>
          <a:p>
            <a:pPr lvl="1"/>
            <a:r>
              <a:rPr lang="en-US" dirty="0"/>
              <a:t>What it causes: </a:t>
            </a:r>
          </a:p>
          <a:p>
            <a:pPr lvl="2"/>
            <a:r>
              <a:rPr lang="en-US" dirty="0"/>
              <a:t>TAGCCGTAA</a:t>
            </a:r>
          </a:p>
          <a:p>
            <a:pPr lvl="2"/>
            <a:r>
              <a:rPr lang="en-US" dirty="0"/>
              <a:t>TAGTAA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 err="1">
                <a:hlinkClick r:id="rId2"/>
              </a:rPr>
              <a:t>Tay</a:t>
            </a:r>
            <a:r>
              <a:rPr lang="en-US" dirty="0">
                <a:hlinkClick r:id="rId2"/>
              </a:rPr>
              <a:t> Sachs Disease </a:t>
            </a:r>
            <a:r>
              <a:rPr lang="en-US" dirty="0"/>
              <a:t>– neurological disease found in children</a:t>
            </a:r>
          </a:p>
          <a:p>
            <a:pPr lvl="2"/>
            <a:r>
              <a:rPr lang="en-US" dirty="0">
                <a:hlinkClick r:id="rId3"/>
              </a:rPr>
              <a:t>Huntington’s Disease </a:t>
            </a:r>
            <a:r>
              <a:rPr lang="en-US" dirty="0"/>
              <a:t>– neurological disease found in adults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58" y="4616514"/>
            <a:ext cx="3909401" cy="2243294"/>
          </a:xfrm>
          <a:prstGeom prst="rect">
            <a:avLst/>
          </a:prstGeom>
        </p:spPr>
      </p:pic>
      <p:pic>
        <p:nvPicPr>
          <p:cNvPr id="4100" name="Picture 4" descr="http://www.nist.gov/mml/bmd/images/11MML010_huntingtons_disease_L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644" y="4593349"/>
            <a:ext cx="3724341" cy="226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78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Translocation</a:t>
            </a:r>
          </a:p>
          <a:p>
            <a:pPr lvl="1"/>
            <a:r>
              <a:rPr lang="en-US"/>
              <a:t>How it occurs: Transferring a whole segment of a chromosome to another</a:t>
            </a:r>
          </a:p>
          <a:p>
            <a:pPr lvl="1"/>
            <a:r>
              <a:rPr lang="en-US"/>
              <a:t>What it causes: Chromosomes change in structure or size</a:t>
            </a:r>
          </a:p>
          <a:p>
            <a:pPr lvl="1"/>
            <a:r>
              <a:rPr lang="en-US"/>
              <a:t>Examples: Burkitt’s Lymphoma – cancer of the lymphatic system</a:t>
            </a:r>
            <a:endParaRPr lang="en-US" dirty="0"/>
          </a:p>
        </p:txBody>
      </p:sp>
      <p:pic>
        <p:nvPicPr>
          <p:cNvPr id="3074" name="Picture 2" descr="http://www.nature.com/nature/journal/v421/n6921/images/nature01409-f3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606" y="4276577"/>
            <a:ext cx="4105529" cy="246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Chromosomal Mutation</a:t>
            </a:r>
          </a:p>
          <a:p>
            <a:pPr lvl="1"/>
            <a:r>
              <a:rPr lang="en-US"/>
              <a:t>How it occurs: Altering the shape or number of a chromosome (nondisjunction)</a:t>
            </a:r>
          </a:p>
          <a:p>
            <a:pPr lvl="1"/>
            <a:r>
              <a:rPr lang="en-US"/>
              <a:t>What it causes: May have one too many or one too few chromosomes in a pair</a:t>
            </a:r>
          </a:p>
          <a:p>
            <a:pPr lvl="1"/>
            <a:r>
              <a:rPr lang="en-US"/>
              <a:t>Examples: </a:t>
            </a:r>
          </a:p>
          <a:p>
            <a:pPr lvl="2"/>
            <a:r>
              <a:rPr lang="en-US">
                <a:hlinkClick r:id="rId2"/>
              </a:rPr>
              <a:t>Down Syndrome</a:t>
            </a:r>
            <a:r>
              <a:rPr lang="en-US"/>
              <a:t> (21st chromosome trisomy)</a:t>
            </a:r>
          </a:p>
          <a:p>
            <a:pPr lvl="2"/>
            <a:r>
              <a:rPr lang="en-US">
                <a:hlinkClick r:id="rId3"/>
              </a:rPr>
              <a:t>Klinefelter’s Syndrome </a:t>
            </a:r>
            <a:r>
              <a:rPr lang="en-US"/>
              <a:t>(XXY)</a:t>
            </a:r>
            <a:endParaRPr lang="en-US" dirty="0"/>
          </a:p>
        </p:txBody>
      </p:sp>
      <p:pic>
        <p:nvPicPr>
          <p:cNvPr id="2050" name="Picture 2" descr="http://cdn1.theodysseyonline.com/files/2015/10/28/635816496321398691-1767629335_98143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95" y="4436999"/>
            <a:ext cx="28956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0.gstatic.com/images?q=tbn:ANd9GcQ9eS1O4tmns2PkBMSixQshNPQD1iYX6hnHm7RlwXFbUZ0Ilqp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064" y="4036699"/>
            <a:ext cx="3526587" cy="264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8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</a:t>
            </a:r>
            <a:r>
              <a:rPr lang="en-US" dirty="0" smtClean="0"/>
              <a:t>#14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Define mutation.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result of a mutation?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two types of mutation?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mtClean="0"/>
              <a:t>Which </a:t>
            </a:r>
            <a:r>
              <a:rPr lang="en-US" dirty="0"/>
              <a:t>type of mutation may affect a greater number of amino acids? </a:t>
            </a:r>
          </a:p>
        </p:txBody>
      </p:sp>
    </p:spTree>
    <p:extLst>
      <p:ext uri="{BB962C8B-B14F-4D97-AF65-F5344CB8AC3E}">
        <p14:creationId xmlns:p14="http://schemas.microsoft.com/office/powerpoint/2010/main" val="28344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 Practice - handout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be homework or given at the end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are the Effects of Various Mutations on Protein Synthesis? - handout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http://www.biologycorner.com/resources/codon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00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Response </a:t>
            </a:r>
            <a:r>
              <a:rPr lang="en-US" dirty="0" smtClean="0"/>
              <a:t>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What controls inherited traits?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controls the production of proteins?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Define a gene.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Diagram the central dogma of biology.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purpose of transcription?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type of RNA is used in transcription?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nitrogen base in RNA is used as a substitution for thymine?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purpose of translation?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two types of RNA are used only in translation?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type of bond links amino acids? </a:t>
            </a:r>
          </a:p>
        </p:txBody>
      </p:sp>
    </p:spTree>
    <p:extLst>
      <p:ext uri="{BB962C8B-B14F-4D97-AF65-F5344CB8AC3E}">
        <p14:creationId xmlns:p14="http://schemas.microsoft.com/office/powerpoint/2010/main" val="38018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Mutation: Any change in a sequence of DNA that occurs spontaneously</a:t>
            </a:r>
          </a:p>
          <a:p>
            <a:pPr lvl="1"/>
            <a:r>
              <a:rPr lang="en-US"/>
              <a:t>Changes the protein coded by that gene</a:t>
            </a:r>
          </a:p>
          <a:p>
            <a:pPr lvl="1"/>
            <a:r>
              <a:rPr lang="en-US"/>
              <a:t>When a protein changes, the function changes and may:</a:t>
            </a:r>
          </a:p>
          <a:p>
            <a:pPr lvl="2"/>
            <a:r>
              <a:rPr lang="en-US"/>
              <a:t>Continue to function normally</a:t>
            </a:r>
          </a:p>
          <a:p>
            <a:pPr lvl="2"/>
            <a:r>
              <a:rPr lang="en-US"/>
              <a:t>Not function as well</a:t>
            </a:r>
          </a:p>
          <a:p>
            <a:pPr lvl="2"/>
            <a:r>
              <a:rPr lang="en-US"/>
              <a:t>Cause a benefit or contribute to evolution</a:t>
            </a:r>
          </a:p>
          <a:p>
            <a:pPr lvl="2"/>
            <a:r>
              <a:rPr lang="en-US"/>
              <a:t>Result in death</a:t>
            </a:r>
          </a:p>
          <a:p>
            <a:pPr lvl="1"/>
            <a:r>
              <a:rPr lang="en-US"/>
              <a:t>Only mutations in sex cells can result in heritable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Beneficial mutations: mutations that have a positive effect on the organism.</a:t>
            </a:r>
          </a:p>
          <a:p>
            <a:pPr lvl="1"/>
            <a:r>
              <a:rPr lang="en-US"/>
              <a:t>Ex: Mutations in bacteria that allow them to survive in the presence of antibiotics</a:t>
            </a:r>
          </a:p>
          <a:p>
            <a:r>
              <a:rPr lang="en-US"/>
              <a:t>Harmful mutations: change in gene’s DNA that causes the protein to not function normally or not function at all.</a:t>
            </a:r>
          </a:p>
          <a:p>
            <a:pPr lvl="1"/>
            <a:r>
              <a:rPr lang="en-US"/>
              <a:t>Ex: Cystic fibrosis is when the body produces a thick, sticky mucus that clogs the lungs and blacks ducts in digestive organs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Mutagens</a:t>
            </a:r>
            <a:r>
              <a:rPr lang="en-US" dirty="0"/>
              <a:t>: Any substance which causes a mutation by altering a cell’s DNA</a:t>
            </a:r>
          </a:p>
          <a:p>
            <a:pPr lvl="1"/>
            <a:r>
              <a:rPr lang="en-US" dirty="0"/>
              <a:t>Cigarettes, asbestos, UV-rays, X-rays</a:t>
            </a:r>
          </a:p>
          <a:p>
            <a:pPr lvl="1"/>
            <a:r>
              <a:rPr lang="en-US" dirty="0"/>
              <a:t>Carcinogens are often harmful or deadly</a:t>
            </a:r>
          </a:p>
        </p:txBody>
      </p:sp>
    </p:spTree>
    <p:extLst>
      <p:ext uri="{BB962C8B-B14F-4D97-AF65-F5344CB8AC3E}">
        <p14:creationId xmlns:p14="http://schemas.microsoft.com/office/powerpoint/2010/main" val="29733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Types of Mutations:</a:t>
            </a:r>
          </a:p>
          <a:p>
            <a:pPr lvl="1"/>
            <a:r>
              <a:rPr lang="en-US"/>
              <a:t>Germline mutations</a:t>
            </a:r>
          </a:p>
          <a:p>
            <a:pPr lvl="2"/>
            <a:r>
              <a:rPr lang="en-US"/>
              <a:t>Occur in gamete (sex) cells</a:t>
            </a:r>
          </a:p>
          <a:p>
            <a:pPr lvl="2"/>
            <a:r>
              <a:rPr lang="en-US"/>
              <a:t>Can be transmitted to offspring and every cell in offspring will have the mutation.</a:t>
            </a:r>
          </a:p>
          <a:p>
            <a:pPr lvl="1"/>
            <a:r>
              <a:rPr lang="en-US"/>
              <a:t>Somatic mutations</a:t>
            </a:r>
          </a:p>
          <a:p>
            <a:pPr lvl="2"/>
            <a:r>
              <a:rPr lang="en-US"/>
              <a:t>Occur in body cells</a:t>
            </a:r>
          </a:p>
          <a:p>
            <a:pPr lvl="2"/>
            <a:r>
              <a:rPr lang="en-US"/>
              <a:t>Have little effect on organism due to being confined to one cell and its daughter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</a:t>
            </a:r>
          </a:p>
        </p:txBody>
      </p:sp>
      <p:pic>
        <p:nvPicPr>
          <p:cNvPr id="1026" name="Picture 2" descr="https://dr282zn36sxxg.cloudfront.net/datastreams/f-d%3Afbb7b0182c44213cca95c069b10084c181c648b9f2c27df78ce22e6e%2BIMAGE_THUMB_POSTCARD_TINY%2BIMAGE_THUMB_POSTCARD_TINY.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32" y="1291613"/>
            <a:ext cx="7402068" cy="527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20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40182"/>
            <a:ext cx="7633742" cy="3593591"/>
          </a:xfrm>
        </p:spPr>
        <p:txBody>
          <a:bodyPr>
            <a:normAutofit/>
          </a:bodyPr>
          <a:lstStyle/>
          <a:p>
            <a:r>
              <a:rPr lang="en-US" dirty="0"/>
              <a:t>Point Mutation</a:t>
            </a:r>
          </a:p>
          <a:p>
            <a:pPr lvl="1"/>
            <a:r>
              <a:rPr lang="en-US" dirty="0"/>
              <a:t>How it occurs: A change in a single nucleotide in a segment of DNA</a:t>
            </a:r>
          </a:p>
          <a:p>
            <a:pPr lvl="1"/>
            <a:r>
              <a:rPr lang="en-US" dirty="0"/>
              <a:t>What it causes:</a:t>
            </a:r>
          </a:p>
          <a:p>
            <a:pPr lvl="2"/>
            <a:r>
              <a:rPr lang="en-US" dirty="0"/>
              <a:t>Normal: TACCC</a:t>
            </a:r>
            <a:r>
              <a:rPr lang="en-US" u="sng" dirty="0"/>
              <a:t>G</a:t>
            </a:r>
            <a:r>
              <a:rPr lang="en-US" dirty="0"/>
              <a:t>TAA</a:t>
            </a:r>
          </a:p>
          <a:p>
            <a:pPr lvl="2"/>
            <a:r>
              <a:rPr lang="en-US" dirty="0"/>
              <a:t>Mutated: TACCC</a:t>
            </a:r>
            <a:r>
              <a:rPr lang="en-US" u="sng" dirty="0"/>
              <a:t>T</a:t>
            </a:r>
            <a:r>
              <a:rPr lang="en-US" dirty="0"/>
              <a:t>TAA</a:t>
            </a:r>
          </a:p>
          <a:p>
            <a:pPr lvl="1"/>
            <a:r>
              <a:rPr lang="en-US" dirty="0"/>
              <a:t>Examples: Sickle Cell Anemia – change in hemoglobin protein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1640" t="20416" r="2914" b="56459"/>
          <a:stretch/>
        </p:blipFill>
        <p:spPr>
          <a:xfrm>
            <a:off x="938758" y="3877056"/>
            <a:ext cx="7633742" cy="284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7233</TotalTime>
  <Words>531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Mutations</vt:lpstr>
      <vt:lpstr>PowerPoint Presentation</vt:lpstr>
      <vt:lpstr>Written Response #13</vt:lpstr>
      <vt:lpstr>Mutations</vt:lpstr>
      <vt:lpstr>Mutations</vt:lpstr>
      <vt:lpstr>Mutations</vt:lpstr>
      <vt:lpstr>Mutations</vt:lpstr>
      <vt:lpstr>Mutations</vt:lpstr>
      <vt:lpstr>Mutations</vt:lpstr>
      <vt:lpstr>Mutations</vt:lpstr>
      <vt:lpstr>Mutations</vt:lpstr>
      <vt:lpstr>Mutations</vt:lpstr>
      <vt:lpstr>Mutations</vt:lpstr>
      <vt:lpstr>Written Response #14</vt:lpstr>
      <vt:lpstr>Mutations Practice - handout</vt:lpstr>
      <vt:lpstr>What are the Effects of Various Mutations on Protein Synthesis? - handout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jblondon20@gmail.com</dc:creator>
  <cp:lastModifiedBy>Moss, Madison</cp:lastModifiedBy>
  <cp:revision>51</cp:revision>
  <dcterms:created xsi:type="dcterms:W3CDTF">2016-04-04T14:02:40Z</dcterms:created>
  <dcterms:modified xsi:type="dcterms:W3CDTF">2018-04-11T12:45:21Z</dcterms:modified>
</cp:coreProperties>
</file>