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12" r:id="rId1"/>
  </p:sldMasterIdLst>
  <p:notesMasterIdLst>
    <p:notesMasterId r:id="rId22"/>
  </p:notesMasterIdLst>
  <p:sldIdLst>
    <p:sldId id="256" r:id="rId2"/>
    <p:sldId id="299" r:id="rId3"/>
    <p:sldId id="292" r:id="rId4"/>
    <p:sldId id="287" r:id="rId5"/>
    <p:sldId id="288" r:id="rId6"/>
    <p:sldId id="289" r:id="rId7"/>
    <p:sldId id="290" r:id="rId8"/>
    <p:sldId id="291" r:id="rId9"/>
    <p:sldId id="297" r:id="rId10"/>
    <p:sldId id="300" r:id="rId11"/>
    <p:sldId id="298" r:id="rId12"/>
    <p:sldId id="282" r:id="rId13"/>
    <p:sldId id="283" r:id="rId14"/>
    <p:sldId id="284" r:id="rId15"/>
    <p:sldId id="285" r:id="rId16"/>
    <p:sldId id="286" r:id="rId17"/>
    <p:sldId id="293" r:id="rId18"/>
    <p:sldId id="294" r:id="rId19"/>
    <p:sldId id="295" r:id="rId20"/>
    <p:sldId id="29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1026" autoAdjust="0"/>
  </p:normalViewPr>
  <p:slideViewPr>
    <p:cSldViewPr snapToGrid="0">
      <p:cViewPr varScale="1">
        <p:scale>
          <a:sx n="105" d="100"/>
          <a:sy n="105" d="100"/>
        </p:scale>
        <p:origin x="183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C86B39-50F8-40A6-901E-89131919E4CE}" type="datetimeFigureOut">
              <a:rPr lang="en-US" smtClean="0"/>
              <a:t>11/1/2018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F4FF5E-B5DF-49AA-AEB0-E9B444F7BED4}" type="slidenum">
              <a:rPr lang="en-US" smtClean="0"/>
              <a:t>‹#›</a:t>
            </a:fld>
            <a:endParaRPr lang="en-US"/>
          </a:p>
        </p:txBody>
      </p:sp>
    </p:spTree>
    <p:extLst>
      <p:ext uri="{BB962C8B-B14F-4D97-AF65-F5344CB8AC3E}">
        <p14:creationId xmlns:p14="http://schemas.microsoft.com/office/powerpoint/2010/main" val="3466064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5586B75A-687E-405C-8A0B-8D00578BA2C3}" type="datetimeFigureOut">
              <a:rPr lang="en-US" smtClean="0"/>
              <a:pPr/>
              <a:t>11/1/2018</a:t>
            </a:fld>
            <a:endParaRPr lang="en-US" dirty="0"/>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4FAB73BC-B049-4115-A692-8D63A059BFB8}" type="slidenum">
              <a:rPr lang="en-US" smtClean="0"/>
              <a:pPr/>
              <a:t>‹#›</a:t>
            </a:fld>
            <a:endParaRPr lang="en-US" dirty="0"/>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59585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81977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63170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59597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5586B75A-687E-405C-8A0B-8D00578BA2C3}" type="datetimeFigureOut">
              <a:rPr lang="en-US" smtClean="0"/>
              <a:pPr/>
              <a:t>11/1/2018</a:t>
            </a:fld>
            <a:endParaRPr lang="en-US" dirty="0"/>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4FAB73BC-B049-4115-A692-8D63A059BFB8}" type="slidenum">
              <a:rPr lang="en-US" smtClean="0"/>
              <a:pPr/>
              <a:t>‹#›</a:t>
            </a:fld>
            <a:endParaRPr lang="en-US" dirty="0"/>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8131893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657263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675921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1709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73206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3789" y="6375679"/>
            <a:ext cx="925016" cy="348462"/>
          </a:xfrm>
        </p:spPr>
        <p:txBody>
          <a:bodyPr/>
          <a:lstStyle/>
          <a:p>
            <a:fld id="{5586B75A-687E-405C-8A0B-8D00578BA2C3}" type="datetimeFigureOut">
              <a:rPr lang="en-US" smtClean="0"/>
              <a:pPr/>
              <a:t>11/1/2018</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68261" y="6375679"/>
            <a:ext cx="924342" cy="345796"/>
          </a:xfrm>
        </p:spPr>
        <p:txBody>
          <a:bodyPr/>
          <a:lstStyle/>
          <a:p>
            <a:fld id="{4FAB73BC-B049-4115-A692-8D63A059BFB8}" type="slidenum">
              <a:rPr lang="en-US" smtClean="0"/>
              <a:pPr/>
              <a:t>‹#›</a:t>
            </a:fld>
            <a:endParaRPr lang="en-US" dirty="0"/>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83023232"/>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4463" y="6375679"/>
            <a:ext cx="924342" cy="348462"/>
          </a:xfrm>
        </p:spPr>
        <p:txBody>
          <a:bodyPr/>
          <a:lstStyle/>
          <a:p>
            <a:fld id="{5586B75A-687E-405C-8A0B-8D00578BA2C3}" type="datetimeFigureOut">
              <a:rPr lang="en-US" smtClean="0"/>
              <a:pPr/>
              <a:t>11/1/2018</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56153" y="6375679"/>
            <a:ext cx="947460" cy="345796"/>
          </a:xfrm>
        </p:spPr>
        <p:txBody>
          <a:bodyPr/>
          <a:lstStyle/>
          <a:p>
            <a:fld id="{4FAB73BC-B049-4115-A692-8D63A059BFB8}" type="slidenum">
              <a:rPr lang="en-US" smtClean="0"/>
              <a:pPr/>
              <a:t>‹#›</a:t>
            </a:fld>
            <a:endParaRPr lang="en-US" dirty="0"/>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87577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5586B75A-687E-405C-8A0B-8D00578BA2C3}" type="datetimeFigureOut">
              <a:rPr lang="en-US" smtClean="0"/>
              <a:pPr/>
              <a:t>11/1/2018</a:t>
            </a:fld>
            <a:endParaRPr lang="en-US" dirty="0"/>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4FAB73BC-B049-4115-A692-8D63A059BFB8}" type="slidenum">
              <a:rPr lang="en-US" smtClean="0"/>
              <a:pPr/>
              <a:t>‹#›</a:t>
            </a:fld>
            <a:endParaRPr lang="en-US" dirty="0"/>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72329787"/>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R0QmpJlFxw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QMDiRKootn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JMPE5wlB3Zk" TargetMode="External"/><Relationship Id="rId2" Type="http://schemas.openxmlformats.org/officeDocument/2006/relationships/hyperlink" Target="http://www.pbslearningmedia.org/resource/tdc02.sci.life.gen.salmon/super-salmon/" TargetMode="External"/><Relationship Id="rId1" Type="http://schemas.openxmlformats.org/officeDocument/2006/relationships/slideLayout" Target="../slideLayouts/slideLayout2.xml"/><Relationship Id="rId4" Type="http://schemas.openxmlformats.org/officeDocument/2006/relationships/hyperlink" Target="https://www.youtube.com/watch?v=n9xpKx03g9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DNA</a:t>
            </a:r>
            <a:br>
              <a:rPr lang="en-US" dirty="0"/>
            </a:br>
            <a:r>
              <a:rPr lang="en-US" dirty="0"/>
              <a:t>Technology &amp;</a:t>
            </a:r>
            <a:br>
              <a:rPr lang="en-US" dirty="0"/>
            </a:br>
            <a:r>
              <a:rPr lang="en-US" dirty="0"/>
              <a:t>Transgenic</a:t>
            </a:r>
            <a:br>
              <a:rPr lang="en-US" dirty="0"/>
            </a:br>
            <a:r>
              <a:rPr lang="en-US" dirty="0"/>
              <a:t>Engineering</a:t>
            </a:r>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638644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 Up Both Notes sheets for today</a:t>
            </a:r>
            <a:endParaRPr lang="en-US" dirty="0"/>
          </a:p>
        </p:txBody>
      </p:sp>
      <p:sp>
        <p:nvSpPr>
          <p:cNvPr id="3" name="Content Placeholder 2"/>
          <p:cNvSpPr>
            <a:spLocks noGrp="1"/>
          </p:cNvSpPr>
          <p:nvPr>
            <p:ph idx="1"/>
          </p:nvPr>
        </p:nvSpPr>
        <p:spPr/>
        <p:txBody>
          <a:bodyPr/>
          <a:lstStyle/>
          <a:p>
            <a:r>
              <a:rPr lang="en-US" dirty="0" smtClean="0"/>
              <a:t>Get out your orange sheet and DNA fingerprinting sheet for me to check</a:t>
            </a:r>
          </a:p>
          <a:p>
            <a:endParaRPr lang="en-US" dirty="0"/>
          </a:p>
        </p:txBody>
      </p:sp>
    </p:spTree>
    <p:extLst>
      <p:ext uri="{BB962C8B-B14F-4D97-AF65-F5344CB8AC3E}">
        <p14:creationId xmlns:p14="http://schemas.microsoft.com/office/powerpoint/2010/main" val="1520766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Who </a:t>
            </a:r>
            <a:r>
              <a:rPr lang="en-US" dirty="0" err="1"/>
              <a:t>dunnit</a:t>
            </a:r>
            <a:r>
              <a:rPr lang="en-US" dirty="0"/>
              <a:t> gel electrophoresis - activity</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7786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Transgenic Engineering</a:t>
            </a:r>
            <a:endParaRPr lang="en-US" dirty="0"/>
          </a:p>
        </p:txBody>
      </p:sp>
      <p:sp>
        <p:nvSpPr>
          <p:cNvPr id="3" name="Content Placeholder 2"/>
          <p:cNvSpPr>
            <a:spLocks noGrp="1"/>
          </p:cNvSpPr>
          <p:nvPr>
            <p:ph idx="1"/>
          </p:nvPr>
        </p:nvSpPr>
        <p:spPr/>
        <p:txBody>
          <a:bodyPr/>
          <a:lstStyle/>
          <a:p>
            <a:r>
              <a:rPr lang="en-US"/>
              <a:t>Human Genome Project (1990 – 2003)</a:t>
            </a:r>
          </a:p>
          <a:p>
            <a:pPr lvl="1"/>
            <a:r>
              <a:rPr lang="en-US"/>
              <a:t>13-year project involving human DNA</a:t>
            </a:r>
          </a:p>
          <a:p>
            <a:pPr lvl="1"/>
            <a:r>
              <a:rPr lang="en-US"/>
              <a:t>Scientists sequenced the 30 thousand genes found in the human genetic code</a:t>
            </a:r>
          </a:p>
          <a:p>
            <a:pPr lvl="2"/>
            <a:r>
              <a:rPr lang="en-US"/>
              <a:t>Human genome sequencing: mapped every gene in the body</a:t>
            </a:r>
          </a:p>
          <a:p>
            <a:pPr lvl="2"/>
            <a:r>
              <a:rPr lang="en-US"/>
              <a:t>Sequenced base pairs (all 3 billion)</a:t>
            </a:r>
          </a:p>
          <a:p>
            <a:pPr lvl="2"/>
            <a:r>
              <a:rPr lang="en-US"/>
              <a:t>Allows understanding of genes associated with certain traits</a:t>
            </a:r>
            <a:endParaRPr lang="en-US" dirty="0"/>
          </a:p>
        </p:txBody>
      </p:sp>
    </p:spTree>
    <p:extLst>
      <p:ext uri="{BB962C8B-B14F-4D97-AF65-F5344CB8AC3E}">
        <p14:creationId xmlns:p14="http://schemas.microsoft.com/office/powerpoint/2010/main" val="2896164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Transgenic engineering</a:t>
            </a:r>
            <a:endParaRPr lang="en-US" dirty="0"/>
          </a:p>
        </p:txBody>
      </p:sp>
      <p:sp>
        <p:nvSpPr>
          <p:cNvPr id="3" name="Content Placeholder 2"/>
          <p:cNvSpPr>
            <a:spLocks noGrp="1"/>
          </p:cNvSpPr>
          <p:nvPr>
            <p:ph idx="1"/>
          </p:nvPr>
        </p:nvSpPr>
        <p:spPr/>
        <p:txBody>
          <a:bodyPr>
            <a:normAutofit fontScale="92500" lnSpcReduction="10000"/>
          </a:bodyPr>
          <a:lstStyle/>
          <a:p>
            <a:r>
              <a:rPr lang="en-US"/>
              <a:t>Gene Therapy: used to help patients with certain genetic disorders</a:t>
            </a:r>
          </a:p>
          <a:p>
            <a:pPr lvl="1"/>
            <a:r>
              <a:rPr lang="en-US"/>
              <a:t>Treats or manages genetic disorders</a:t>
            </a:r>
          </a:p>
          <a:p>
            <a:pPr lvl="1"/>
            <a:r>
              <a:rPr lang="en-US"/>
              <a:t>Replaces defective genes with functional genes</a:t>
            </a:r>
          </a:p>
          <a:p>
            <a:pPr lvl="1"/>
            <a:r>
              <a:rPr lang="en-US"/>
              <a:t>Drawbacks: still being perfected; not a complete cure</a:t>
            </a:r>
          </a:p>
          <a:p>
            <a:pPr lvl="1"/>
            <a:endParaRPr lang="en-US"/>
          </a:p>
          <a:p>
            <a:r>
              <a:rPr lang="en-US"/>
              <a:t>Severe combined immunodeficiency: (SCID) Patients lack a portion of a gene controlling the immune system</a:t>
            </a:r>
          </a:p>
          <a:p>
            <a:r>
              <a:rPr lang="en-US"/>
              <a:t>Cystic fibrosis: Patients have a defective gene causing excess production of mucous in the lungs; leads to severe infections and pain</a:t>
            </a:r>
          </a:p>
          <a:p>
            <a:r>
              <a:rPr lang="en-US"/>
              <a:t>Benefits: Both have been successfully treated with gene therapy</a:t>
            </a:r>
            <a:endParaRPr lang="en-US" dirty="0"/>
          </a:p>
        </p:txBody>
      </p:sp>
    </p:spTree>
    <p:extLst>
      <p:ext uri="{BB962C8B-B14F-4D97-AF65-F5344CB8AC3E}">
        <p14:creationId xmlns:p14="http://schemas.microsoft.com/office/powerpoint/2010/main" val="1681035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Transgenic engineering</a:t>
            </a:r>
            <a:endParaRPr lang="en-US" dirty="0"/>
          </a:p>
        </p:txBody>
      </p:sp>
      <p:sp>
        <p:nvSpPr>
          <p:cNvPr id="3" name="Content Placeholder 2"/>
          <p:cNvSpPr>
            <a:spLocks noGrp="1"/>
          </p:cNvSpPr>
          <p:nvPr>
            <p:ph idx="1"/>
          </p:nvPr>
        </p:nvSpPr>
        <p:spPr/>
        <p:txBody>
          <a:bodyPr/>
          <a:lstStyle/>
          <a:p>
            <a:r>
              <a:rPr lang="en-US"/>
              <a:t>Transgenic engineering: moving DNA from one species to another</a:t>
            </a:r>
          </a:p>
          <a:p>
            <a:pPr lvl="1"/>
            <a:r>
              <a:rPr lang="en-US"/>
              <a:t>Example: Producing human insulin from a bacteria</a:t>
            </a:r>
          </a:p>
          <a:p>
            <a:pPr lvl="1"/>
            <a:r>
              <a:rPr lang="en-US"/>
              <a:t>How it works: The gene for insulin production is inserted into a bacterial cell (DNA plasmid)</a:t>
            </a:r>
          </a:p>
          <a:p>
            <a:pPr lvl="2"/>
            <a:r>
              <a:rPr lang="en-US"/>
              <a:t>Bacteria can then produce insulin</a:t>
            </a:r>
            <a:endParaRPr lang="en-US" dirty="0"/>
          </a:p>
        </p:txBody>
      </p:sp>
    </p:spTree>
    <p:extLst>
      <p:ext uri="{BB962C8B-B14F-4D97-AF65-F5344CB8AC3E}">
        <p14:creationId xmlns:p14="http://schemas.microsoft.com/office/powerpoint/2010/main" val="14062892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Transgenic engineering</a:t>
            </a:r>
            <a:endParaRPr lang="en-US" dirty="0"/>
          </a:p>
        </p:txBody>
      </p:sp>
      <p:sp>
        <p:nvSpPr>
          <p:cNvPr id="3" name="Content Placeholder 2"/>
          <p:cNvSpPr>
            <a:spLocks noGrp="1"/>
          </p:cNvSpPr>
          <p:nvPr>
            <p:ph idx="1"/>
          </p:nvPr>
        </p:nvSpPr>
        <p:spPr/>
        <p:txBody>
          <a:bodyPr/>
          <a:lstStyle/>
          <a:p>
            <a:r>
              <a:rPr lang="en-US"/>
              <a:t>Genetically Engineering Organisms (transgenic organisms)</a:t>
            </a:r>
          </a:p>
          <a:p>
            <a:pPr lvl="1"/>
            <a:r>
              <a:rPr lang="en-US"/>
              <a:t>GMOs (Genetically Modified Organisms)</a:t>
            </a:r>
          </a:p>
          <a:p>
            <a:pPr lvl="1"/>
            <a:r>
              <a:rPr lang="en-US"/>
              <a:t>Purposes: study diseases, transplants, agricultural purpose, pharmaceutical production</a:t>
            </a:r>
          </a:p>
          <a:p>
            <a:pPr lvl="2"/>
            <a:r>
              <a:rPr lang="en-US"/>
              <a:t>Ex: Tomatoes with increased nutritional value</a:t>
            </a:r>
          </a:p>
          <a:p>
            <a:pPr lvl="2"/>
            <a:r>
              <a:rPr lang="en-US">
                <a:hlinkClick r:id="rId2"/>
              </a:rPr>
              <a:t>Ex: Mosquitos that are resistant to Zika virus</a:t>
            </a:r>
            <a:endParaRPr lang="en-US" dirty="0"/>
          </a:p>
        </p:txBody>
      </p:sp>
    </p:spTree>
    <p:extLst>
      <p:ext uri="{BB962C8B-B14F-4D97-AF65-F5344CB8AC3E}">
        <p14:creationId xmlns:p14="http://schemas.microsoft.com/office/powerpoint/2010/main" val="3024772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Transgenic Engineering</a:t>
            </a:r>
            <a:endParaRPr lang="en-US" dirty="0"/>
          </a:p>
        </p:txBody>
      </p:sp>
      <p:sp>
        <p:nvSpPr>
          <p:cNvPr id="3" name="Content Placeholder 2"/>
          <p:cNvSpPr>
            <a:spLocks noGrp="1"/>
          </p:cNvSpPr>
          <p:nvPr>
            <p:ph idx="1"/>
          </p:nvPr>
        </p:nvSpPr>
        <p:spPr/>
        <p:txBody>
          <a:bodyPr/>
          <a:lstStyle/>
          <a:p>
            <a:r>
              <a:rPr lang="en-US" dirty="0"/>
              <a:t>Agricultural applications: Plant genes may be altered too</a:t>
            </a:r>
          </a:p>
          <a:p>
            <a:pPr lvl="1"/>
            <a:r>
              <a:rPr lang="en-US" dirty="0"/>
              <a:t>Purpose: Provide hybrid products, resistance</a:t>
            </a:r>
          </a:p>
          <a:p>
            <a:pPr lvl="1"/>
            <a:r>
              <a:rPr lang="en-US" dirty="0"/>
              <a:t>Benefit: Better taste, more growing success</a:t>
            </a:r>
          </a:p>
          <a:p>
            <a:r>
              <a:rPr lang="en-US" dirty="0"/>
              <a:t>Other examples: </a:t>
            </a:r>
            <a:r>
              <a:rPr lang="en-US" dirty="0">
                <a:hlinkClick r:id="rId2"/>
              </a:rPr>
              <a:t>Bioluminescent organisms</a:t>
            </a:r>
            <a:r>
              <a:rPr lang="en-US" dirty="0"/>
              <a:t>, transgenic mice for lab studies, malaria-resistant mosquitoes</a:t>
            </a:r>
          </a:p>
        </p:txBody>
      </p:sp>
    </p:spTree>
    <p:extLst>
      <p:ext uri="{BB962C8B-B14F-4D97-AF65-F5344CB8AC3E}">
        <p14:creationId xmlns:p14="http://schemas.microsoft.com/office/powerpoint/2010/main" val="2085772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Transgenic organisms video discussion - handout</a:t>
            </a:r>
          </a:p>
        </p:txBody>
      </p:sp>
      <p:sp>
        <p:nvSpPr>
          <p:cNvPr id="3" name="Content Placeholder 2"/>
          <p:cNvSpPr>
            <a:spLocks noGrp="1"/>
          </p:cNvSpPr>
          <p:nvPr>
            <p:ph idx="1"/>
          </p:nvPr>
        </p:nvSpPr>
        <p:spPr/>
        <p:txBody>
          <a:bodyPr/>
          <a:lstStyle/>
          <a:p>
            <a:r>
              <a:rPr lang="en-US">
                <a:hlinkClick r:id="rId2"/>
              </a:rPr>
              <a:t>Super Salmon</a:t>
            </a:r>
            <a:endParaRPr lang="en-US"/>
          </a:p>
          <a:p>
            <a:r>
              <a:rPr lang="en-US">
                <a:hlinkClick r:id="rId3"/>
              </a:rPr>
              <a:t>Classical vs. Transgenic Breeding</a:t>
            </a:r>
            <a:endParaRPr lang="en-US"/>
          </a:p>
          <a:p>
            <a:r>
              <a:rPr lang="en-US">
                <a:hlinkClick r:id="rId4"/>
              </a:rPr>
              <a:t>BT Corn</a:t>
            </a:r>
            <a:endParaRPr lang="en-US"/>
          </a:p>
          <a:p>
            <a:endParaRPr lang="en-US" dirty="0"/>
          </a:p>
        </p:txBody>
      </p:sp>
    </p:spTree>
    <p:extLst>
      <p:ext uri="{BB962C8B-B14F-4D97-AF65-F5344CB8AC3E}">
        <p14:creationId xmlns:p14="http://schemas.microsoft.com/office/powerpoint/2010/main" val="8000930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Genetic Science Ethics - handout</a:t>
            </a:r>
          </a:p>
        </p:txBody>
      </p:sp>
      <p:sp>
        <p:nvSpPr>
          <p:cNvPr id="3" name="Content Placeholder 2"/>
          <p:cNvSpPr>
            <a:spLocks noGrp="1"/>
          </p:cNvSpPr>
          <p:nvPr>
            <p:ph idx="1"/>
          </p:nvPr>
        </p:nvSpPr>
        <p:spPr/>
        <p:txBody>
          <a:bodyPr/>
          <a:lstStyle/>
          <a:p>
            <a:r>
              <a:rPr lang="en-US"/>
              <a:t>With a partner complete the Genetic Science Ethics questions survey. </a:t>
            </a:r>
          </a:p>
          <a:p>
            <a:r>
              <a:rPr lang="en-US"/>
              <a:t>Discuss the various topics first and then complete the final discussion to be turned in to me. (This portion of the activity, will be individualized to express your own thoughts on the experience/Topics.)</a:t>
            </a:r>
            <a:endParaRPr lang="en-US" dirty="0"/>
          </a:p>
        </p:txBody>
      </p:sp>
    </p:spTree>
    <p:extLst>
      <p:ext uri="{BB962C8B-B14F-4D97-AF65-F5344CB8AC3E}">
        <p14:creationId xmlns:p14="http://schemas.microsoft.com/office/powerpoint/2010/main" val="3748369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Controversial Questions in DNA Technology</a:t>
            </a:r>
            <a:endParaRPr lang="en-US" dirty="0"/>
          </a:p>
        </p:txBody>
      </p:sp>
      <p:sp>
        <p:nvSpPr>
          <p:cNvPr id="3" name="Content Placeholder 2"/>
          <p:cNvSpPr>
            <a:spLocks noGrp="1"/>
          </p:cNvSpPr>
          <p:nvPr>
            <p:ph idx="1"/>
          </p:nvPr>
        </p:nvSpPr>
        <p:spPr/>
        <p:txBody>
          <a:bodyPr>
            <a:normAutofit fontScale="92500" lnSpcReduction="20000"/>
          </a:bodyPr>
          <a:lstStyle/>
          <a:p>
            <a:r>
              <a:rPr lang="en-US" dirty="0"/>
              <a:t>Who owns genetically modified organisms such as bacteria? Can such organisms be patented like inventions?</a:t>
            </a:r>
          </a:p>
          <a:p>
            <a:r>
              <a:rPr lang="en-US" dirty="0"/>
              <a:t>Are genetically modified foods safe to eat? Might they have unknown harmful effects on the people who consume them?</a:t>
            </a:r>
          </a:p>
          <a:p>
            <a:r>
              <a:rPr lang="en-US" dirty="0"/>
              <a:t>Are genetically engineered crops safe for the environment? Might they harm other organisms or even entire ecosystems?</a:t>
            </a:r>
          </a:p>
          <a:p>
            <a:r>
              <a:rPr lang="en-US" dirty="0"/>
              <a:t>Who controls a person’s genetic information? What safeguards ensure that the information is kept private?</a:t>
            </a:r>
          </a:p>
          <a:p>
            <a:r>
              <a:rPr lang="en-US" dirty="0"/>
              <a:t>How far should we go to ensure that children are free of mutations? Should a pregnancy be ended if the fetus has a mutation for a serious genetic disorder?</a:t>
            </a:r>
          </a:p>
          <a:p>
            <a:endParaRPr lang="en-US" dirty="0"/>
          </a:p>
        </p:txBody>
      </p:sp>
    </p:spTree>
    <p:extLst>
      <p:ext uri="{BB962C8B-B14F-4D97-AF65-F5344CB8AC3E}">
        <p14:creationId xmlns:p14="http://schemas.microsoft.com/office/powerpoint/2010/main" val="1343822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 up Mutations Warm Up</a:t>
            </a:r>
            <a:endParaRPr lang="en-US" dirty="0"/>
          </a:p>
        </p:txBody>
      </p:sp>
      <p:sp>
        <p:nvSpPr>
          <p:cNvPr id="3" name="Content Placeholder 2"/>
          <p:cNvSpPr>
            <a:spLocks noGrp="1"/>
          </p:cNvSpPr>
          <p:nvPr>
            <p:ph idx="1"/>
          </p:nvPr>
        </p:nvSpPr>
        <p:spPr/>
        <p:txBody>
          <a:bodyPr/>
          <a:lstStyle/>
          <a:p>
            <a:r>
              <a:rPr lang="en-US" dirty="0" smtClean="0"/>
              <a:t>Complete using your notes!</a:t>
            </a:r>
            <a:endParaRPr lang="en-US" dirty="0"/>
          </a:p>
        </p:txBody>
      </p:sp>
    </p:spTree>
    <p:extLst>
      <p:ext uri="{BB962C8B-B14F-4D97-AF65-F5344CB8AC3E}">
        <p14:creationId xmlns:p14="http://schemas.microsoft.com/office/powerpoint/2010/main" val="38107018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Biotechnology and medicine passport - handout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37296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Genetically Modified Foods Safe? - handout</a:t>
            </a:r>
          </a:p>
        </p:txBody>
      </p:sp>
      <p:sp>
        <p:nvSpPr>
          <p:cNvPr id="6" name="Content Placeholder 5"/>
          <p:cNvSpPr>
            <a:spLocks noGrp="1"/>
          </p:cNvSpPr>
          <p:nvPr>
            <p:ph idx="1"/>
          </p:nvPr>
        </p:nvSpPr>
        <p:spPr/>
        <p:txBody>
          <a:bodyPr/>
          <a:lstStyle/>
          <a:p>
            <a:endParaRPr lang="en-US"/>
          </a:p>
        </p:txBody>
      </p:sp>
    </p:spTree>
    <p:extLst>
      <p:ext uri="{BB962C8B-B14F-4D97-AF65-F5344CB8AC3E}">
        <p14:creationId xmlns:p14="http://schemas.microsoft.com/office/powerpoint/2010/main" val="2004803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DNA Technology</a:t>
            </a:r>
            <a:endParaRPr lang="en-US" dirty="0"/>
          </a:p>
        </p:txBody>
      </p:sp>
      <p:sp>
        <p:nvSpPr>
          <p:cNvPr id="3" name="Content Placeholder 2"/>
          <p:cNvSpPr>
            <a:spLocks noGrp="1"/>
          </p:cNvSpPr>
          <p:nvPr>
            <p:ph idx="1"/>
          </p:nvPr>
        </p:nvSpPr>
        <p:spPr/>
        <p:txBody>
          <a:bodyPr/>
          <a:lstStyle/>
          <a:p>
            <a:r>
              <a:rPr lang="en-US"/>
              <a:t>DNA technology: Applied biology that involves the manipulation of DNA for the purpose of engineering new genes</a:t>
            </a:r>
          </a:p>
          <a:p>
            <a:pPr lvl="1"/>
            <a:r>
              <a:rPr lang="en-US"/>
              <a:t>Examples: gene therapy, DNA fingerprinting, cloning, GMOs</a:t>
            </a:r>
            <a:endParaRPr lang="en-US" dirty="0"/>
          </a:p>
        </p:txBody>
      </p:sp>
    </p:spTree>
    <p:extLst>
      <p:ext uri="{BB962C8B-B14F-4D97-AF65-F5344CB8AC3E}">
        <p14:creationId xmlns:p14="http://schemas.microsoft.com/office/powerpoint/2010/main" val="1417894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DNA Technology</a:t>
            </a:r>
            <a:endParaRPr lang="en-US" dirty="0"/>
          </a:p>
        </p:txBody>
      </p:sp>
      <p:sp>
        <p:nvSpPr>
          <p:cNvPr id="3" name="Content Placeholder 2"/>
          <p:cNvSpPr>
            <a:spLocks noGrp="1"/>
          </p:cNvSpPr>
          <p:nvPr>
            <p:ph idx="1"/>
          </p:nvPr>
        </p:nvSpPr>
        <p:spPr/>
        <p:txBody>
          <a:bodyPr/>
          <a:lstStyle/>
          <a:p>
            <a:r>
              <a:rPr lang="en-US"/>
              <a:t>DNA technology in crime scene investigations:</a:t>
            </a:r>
          </a:p>
          <a:p>
            <a:pPr lvl="1"/>
            <a:r>
              <a:rPr lang="en-US"/>
              <a:t>DNA Fingerprinting</a:t>
            </a:r>
          </a:p>
          <a:p>
            <a:pPr lvl="2"/>
            <a:r>
              <a:rPr lang="en-US"/>
              <a:t>Used in suspect identification</a:t>
            </a:r>
          </a:p>
          <a:p>
            <a:pPr lvl="1"/>
            <a:r>
              <a:rPr lang="en-US"/>
              <a:t>Created with gel electrophoresis</a:t>
            </a:r>
          </a:p>
          <a:p>
            <a:pPr lvl="2"/>
            <a:r>
              <a:rPr lang="en-US"/>
              <a:t>Separation of DNA pieces through an electrically charged field</a:t>
            </a:r>
            <a:endParaRPr lang="en-US" dirty="0"/>
          </a:p>
        </p:txBody>
      </p:sp>
    </p:spTree>
    <p:extLst>
      <p:ext uri="{BB962C8B-B14F-4D97-AF65-F5344CB8AC3E}">
        <p14:creationId xmlns:p14="http://schemas.microsoft.com/office/powerpoint/2010/main" val="3045617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DNA Technology</a:t>
            </a:r>
            <a:endParaRPr lang="en-US" dirty="0"/>
          </a:p>
        </p:txBody>
      </p:sp>
      <p:sp>
        <p:nvSpPr>
          <p:cNvPr id="3" name="Content Placeholder 2"/>
          <p:cNvSpPr>
            <a:spLocks noGrp="1"/>
          </p:cNvSpPr>
          <p:nvPr>
            <p:ph idx="1"/>
          </p:nvPr>
        </p:nvSpPr>
        <p:spPr/>
        <p:txBody>
          <a:bodyPr/>
          <a:lstStyle/>
          <a:p>
            <a:r>
              <a:rPr lang="en-US"/>
              <a:t>Restriction enzymes (recall that enzymes break materials down)</a:t>
            </a:r>
          </a:p>
          <a:p>
            <a:pPr lvl="1"/>
            <a:r>
              <a:rPr lang="en-US"/>
              <a:t>Used to cut DNA into pieces</a:t>
            </a:r>
          </a:p>
          <a:p>
            <a:pPr lvl="1"/>
            <a:r>
              <a:rPr lang="en-US"/>
              <a:t>Smaller fragments travel farther in the gel</a:t>
            </a:r>
          </a:p>
          <a:p>
            <a:pPr lvl="1"/>
            <a:r>
              <a:rPr lang="en-US"/>
              <a:t>Each person’s DNA has the same fragmentation pattern</a:t>
            </a:r>
          </a:p>
          <a:p>
            <a:pPr lvl="1"/>
            <a:r>
              <a:rPr lang="en-US"/>
              <a:t>May also be used to catalogue endangered species</a:t>
            </a:r>
            <a:endParaRPr lang="en-US" dirty="0"/>
          </a:p>
        </p:txBody>
      </p:sp>
    </p:spTree>
    <p:extLst>
      <p:ext uri="{BB962C8B-B14F-4D97-AF65-F5344CB8AC3E}">
        <p14:creationId xmlns:p14="http://schemas.microsoft.com/office/powerpoint/2010/main" val="928417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DNA Technology</a:t>
            </a:r>
            <a:endParaRPr lang="en-US" dirty="0"/>
          </a:p>
        </p:txBody>
      </p:sp>
      <p:sp>
        <p:nvSpPr>
          <p:cNvPr id="3" name="Content Placeholder 2"/>
          <p:cNvSpPr>
            <a:spLocks noGrp="1"/>
          </p:cNvSpPr>
          <p:nvPr>
            <p:ph idx="1"/>
          </p:nvPr>
        </p:nvSpPr>
        <p:spPr/>
        <p:txBody>
          <a:bodyPr/>
          <a:lstStyle/>
          <a:p>
            <a:r>
              <a:rPr lang="en-US"/>
              <a:t>The following is a DNA fingerprint produced by gel electrophoresis</a:t>
            </a:r>
          </a:p>
          <a:p>
            <a:r>
              <a:rPr lang="en-US"/>
              <a:t>Who is the culprit according to the gel below?</a:t>
            </a:r>
            <a:endParaRPr lang="en-US" dirty="0"/>
          </a:p>
        </p:txBody>
      </p:sp>
      <p:pic>
        <p:nvPicPr>
          <p:cNvPr id="4" name="Picture 1" descr="6 2013 Bio 6 DNA.083.png"/>
          <p:cNvPicPr>
            <a:picLocks noChangeAspect="1"/>
          </p:cNvPicPr>
          <p:nvPr/>
        </p:nvPicPr>
        <p:blipFill rotWithShape="1">
          <a:blip r:embed="rId2">
            <a:extLst>
              <a:ext uri="{28A0092B-C50C-407E-A947-70E740481C1C}">
                <a14:useLocalDpi xmlns:a14="http://schemas.microsoft.com/office/drawing/2010/main" val="0"/>
              </a:ext>
            </a:extLst>
          </a:blip>
          <a:srcRect l="2565" t="34188" r="2565" b="15897"/>
          <a:stretch/>
        </p:blipFill>
        <p:spPr bwMode="auto">
          <a:xfrm>
            <a:off x="0" y="3141783"/>
            <a:ext cx="9144000" cy="36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6389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DNA Technology</a:t>
            </a:r>
            <a:endParaRPr lang="en-US" dirty="0"/>
          </a:p>
        </p:txBody>
      </p:sp>
      <p:sp>
        <p:nvSpPr>
          <p:cNvPr id="3" name="Content Placeholder 2"/>
          <p:cNvSpPr>
            <a:spLocks noGrp="1"/>
          </p:cNvSpPr>
          <p:nvPr>
            <p:ph idx="1"/>
          </p:nvPr>
        </p:nvSpPr>
        <p:spPr/>
        <p:txBody>
          <a:bodyPr/>
          <a:lstStyle/>
          <a:p>
            <a:r>
              <a:rPr lang="en-US"/>
              <a:t>Also useful in biotechnology</a:t>
            </a:r>
          </a:p>
          <a:p>
            <a:pPr lvl="1"/>
            <a:r>
              <a:rPr lang="en-US"/>
              <a:t>Vectors: transfer DNA</a:t>
            </a:r>
          </a:p>
          <a:p>
            <a:pPr lvl="1"/>
            <a:r>
              <a:rPr lang="en-US"/>
              <a:t>Move the DNA into new cells</a:t>
            </a:r>
          </a:p>
          <a:p>
            <a:pPr lvl="2"/>
            <a:r>
              <a:rPr lang="en-US"/>
              <a:t>Gene guns can shoot DNA into a new organism</a:t>
            </a:r>
          </a:p>
          <a:p>
            <a:pPr lvl="2"/>
            <a:r>
              <a:rPr lang="en-US"/>
              <a:t>Biological vectors are living and may be used to transfer DNA from organisms</a:t>
            </a:r>
          </a:p>
          <a:p>
            <a:pPr lvl="1"/>
            <a:r>
              <a:rPr lang="en-US"/>
              <a:t>Forensics: answers questions for legal purposes</a:t>
            </a:r>
          </a:p>
          <a:p>
            <a:pPr lvl="2"/>
            <a:r>
              <a:rPr lang="en-US"/>
              <a:t>Uses: biotechnology to investigate crime scenes, sequence DNA and analyze suspects</a:t>
            </a:r>
            <a:endParaRPr lang="en-US" dirty="0"/>
          </a:p>
        </p:txBody>
      </p:sp>
    </p:spTree>
    <p:extLst>
      <p:ext uri="{BB962C8B-B14F-4D97-AF65-F5344CB8AC3E}">
        <p14:creationId xmlns:p14="http://schemas.microsoft.com/office/powerpoint/2010/main" val="2731133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Gel electrophoresis - handout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32376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3970</TotalTime>
  <Words>678</Words>
  <Application>Microsoft Office PowerPoint</Application>
  <PresentationFormat>On-screen Show (4:3)</PresentationFormat>
  <Paragraphs>80</Paragraphs>
  <Slides>20</Slides>
  <Notes>0</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Gill Sans MT</vt:lpstr>
      <vt:lpstr>Impact</vt:lpstr>
      <vt:lpstr>Badge</vt:lpstr>
      <vt:lpstr>DNA Technology &amp; Transgenic Engineering</vt:lpstr>
      <vt:lpstr>Pick up Mutations Warm Up</vt:lpstr>
      <vt:lpstr>Are Genetically Modified Foods Safe? - handout</vt:lpstr>
      <vt:lpstr>DNA Technology</vt:lpstr>
      <vt:lpstr>DNA Technology</vt:lpstr>
      <vt:lpstr>DNA Technology</vt:lpstr>
      <vt:lpstr>DNA Technology</vt:lpstr>
      <vt:lpstr>DNA Technology</vt:lpstr>
      <vt:lpstr>Gel electrophoresis - handout</vt:lpstr>
      <vt:lpstr>Pick Up Both Notes sheets for today</vt:lpstr>
      <vt:lpstr>Who dunnit gel electrophoresis - activity</vt:lpstr>
      <vt:lpstr>Transgenic Engineering</vt:lpstr>
      <vt:lpstr>Transgenic engineering</vt:lpstr>
      <vt:lpstr>Transgenic engineering</vt:lpstr>
      <vt:lpstr>Transgenic engineering</vt:lpstr>
      <vt:lpstr>Transgenic Engineering</vt:lpstr>
      <vt:lpstr>Transgenic organisms video discussion - handout</vt:lpstr>
      <vt:lpstr>Genetic Science Ethics - handout</vt:lpstr>
      <vt:lpstr>Controversial Questions in DNA Technology</vt:lpstr>
      <vt:lpstr>Biotechnology and medicine passport - handout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dc:title>
  <dc:creator>jblondon20@gmail.com</dc:creator>
  <cp:lastModifiedBy>Moss, Madison</cp:lastModifiedBy>
  <cp:revision>65</cp:revision>
  <dcterms:created xsi:type="dcterms:W3CDTF">2016-04-04T14:02:40Z</dcterms:created>
  <dcterms:modified xsi:type="dcterms:W3CDTF">2018-11-02T17:16:44Z</dcterms:modified>
</cp:coreProperties>
</file>