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1" r:id="rId2"/>
    <p:sldId id="264" r:id="rId3"/>
    <p:sldId id="257" r:id="rId4"/>
    <p:sldId id="265" r:id="rId5"/>
    <p:sldId id="272" r:id="rId6"/>
    <p:sldId id="273" r:id="rId7"/>
    <p:sldId id="263" r:id="rId8"/>
    <p:sldId id="267" r:id="rId9"/>
    <p:sldId id="270" r:id="rId10"/>
    <p:sldId id="268" r:id="rId11"/>
    <p:sldId id="269" r:id="rId12"/>
    <p:sldId id="260" r:id="rId13"/>
    <p:sldId id="261"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115" d="100"/>
          <a:sy n="115" d="100"/>
        </p:scale>
        <p:origin x="130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9991E609-417F-4FD2-BFD0-B4C52447A811}" type="datetime1">
              <a:rPr lang="en-US" altLang="en-US" smtClean="0"/>
              <a:pPr>
                <a:defRPr/>
              </a:pPr>
              <a:t>4/27/2018</a:t>
            </a:fld>
            <a:endParaRPr lang="en-US" altLang="en-US"/>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0AE5E0-1F5A-4A79-BD55-CF3959F7E429}" type="slidenum">
              <a:rPr lang="en-US" altLang="en-US" smtClean="0"/>
              <a:pPr/>
              <a:t>‹#›</a:t>
            </a:fld>
            <a:endParaRPr lang="en-US" altLang="en-US"/>
          </a:p>
        </p:txBody>
      </p:sp>
    </p:spTree>
    <p:extLst>
      <p:ext uri="{BB962C8B-B14F-4D97-AF65-F5344CB8AC3E}">
        <p14:creationId xmlns:p14="http://schemas.microsoft.com/office/powerpoint/2010/main" val="416949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defTabSz="342900" fontAlgn="base">
              <a:spcBef>
                <a:spcPct val="0"/>
              </a:spcBef>
              <a:spcAft>
                <a:spcPct val="0"/>
              </a:spcAft>
              <a:defRPr/>
            </a:pPr>
            <a:fld id="{0CBE5993-7FCE-4266-9615-97D76FF57977}" type="datetime1">
              <a:rPr lang="en-US" altLang="en-US" smtClean="0"/>
              <a:pPr defTabSz="342900" fontAlgn="base">
                <a:spcBef>
                  <a:spcPct val="0"/>
                </a:spcBef>
                <a:spcAft>
                  <a:spcPct val="0"/>
                </a:spcAft>
                <a:defRPr/>
              </a:pPr>
              <a:t>4/27/2018</a:t>
            </a:fld>
            <a:endParaRPr lang="en-US" altLang="en-US"/>
          </a:p>
        </p:txBody>
      </p:sp>
      <p:sp>
        <p:nvSpPr>
          <p:cNvPr id="6" name="Footer Placeholder 5"/>
          <p:cNvSpPr>
            <a:spLocks noGrp="1"/>
          </p:cNvSpPr>
          <p:nvPr>
            <p:ph type="ftr" sz="quarter" idx="11"/>
          </p:nvPr>
        </p:nvSpPr>
        <p:spPr/>
        <p:txBody>
          <a:bodyPr/>
          <a:lstStyle/>
          <a:p>
            <a:pPr defTabSz="3429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342900" fontAlgn="base">
              <a:spcBef>
                <a:spcPct val="0"/>
              </a:spcBef>
              <a:spcAft>
                <a:spcPct val="0"/>
              </a:spcAft>
            </a:pPr>
            <a:fld id="{C78B9B44-69AF-4934-9FE6-649394129D3D}" type="slidenum">
              <a:rPr lang="en-US" altLang="en-US" smtClean="0">
                <a:ea typeface="ＭＳ Ｐゴシック" panose="020B0600070205080204" pitchFamily="34" charset="-128"/>
              </a:rPr>
              <a:pPr defTabSz="3429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722991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defTabSz="342900" fontAlgn="base">
              <a:spcBef>
                <a:spcPct val="0"/>
              </a:spcBef>
              <a:spcAft>
                <a:spcPct val="0"/>
              </a:spcAft>
              <a:defRPr/>
            </a:pPr>
            <a:fld id="{0CBE5993-7FCE-4266-9615-97D76FF57977}" type="datetime1">
              <a:rPr lang="en-US" altLang="en-US" smtClean="0"/>
              <a:pPr defTabSz="342900" fontAlgn="base">
                <a:spcBef>
                  <a:spcPct val="0"/>
                </a:spcBef>
                <a:spcAft>
                  <a:spcPct val="0"/>
                </a:spcAft>
                <a:defRPr/>
              </a:pPr>
              <a:t>4/27/2018</a:t>
            </a:fld>
            <a:endParaRPr lang="en-US" altLang="en-US"/>
          </a:p>
        </p:txBody>
      </p:sp>
      <p:sp>
        <p:nvSpPr>
          <p:cNvPr id="6" name="Footer Placeholder 5"/>
          <p:cNvSpPr>
            <a:spLocks noGrp="1"/>
          </p:cNvSpPr>
          <p:nvPr>
            <p:ph type="ftr" sz="quarter" idx="11"/>
          </p:nvPr>
        </p:nvSpPr>
        <p:spPr/>
        <p:txBody>
          <a:bodyPr/>
          <a:lstStyle/>
          <a:p>
            <a:pPr defTabSz="3429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342900" fontAlgn="base">
              <a:spcBef>
                <a:spcPct val="0"/>
              </a:spcBef>
              <a:spcAft>
                <a:spcPct val="0"/>
              </a:spcAft>
            </a:pPr>
            <a:fld id="{C78B9B44-69AF-4934-9FE6-649394129D3D}" type="slidenum">
              <a:rPr lang="en-US" altLang="en-US" smtClean="0">
                <a:ea typeface="ＭＳ Ｐゴシック" panose="020B0600070205080204" pitchFamily="34" charset="-128"/>
              </a:rPr>
              <a:pPr defTabSz="3429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3026767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defTabSz="342900" fontAlgn="base">
              <a:spcBef>
                <a:spcPct val="0"/>
              </a:spcBef>
              <a:spcAft>
                <a:spcPct val="0"/>
              </a:spcAft>
              <a:defRPr/>
            </a:pPr>
            <a:fld id="{0CBE5993-7FCE-4266-9615-97D76FF57977}" type="datetime1">
              <a:rPr lang="en-US" altLang="en-US" smtClean="0"/>
              <a:pPr defTabSz="342900" fontAlgn="base">
                <a:spcBef>
                  <a:spcPct val="0"/>
                </a:spcBef>
                <a:spcAft>
                  <a:spcPct val="0"/>
                </a:spcAft>
                <a:defRPr/>
              </a:pPr>
              <a:t>4/27/2018</a:t>
            </a:fld>
            <a:endParaRPr lang="en-US" altLang="en-US"/>
          </a:p>
        </p:txBody>
      </p:sp>
      <p:sp>
        <p:nvSpPr>
          <p:cNvPr id="6" name="Footer Placeholder 5"/>
          <p:cNvSpPr>
            <a:spLocks noGrp="1"/>
          </p:cNvSpPr>
          <p:nvPr>
            <p:ph type="ftr" sz="quarter" idx="11"/>
          </p:nvPr>
        </p:nvSpPr>
        <p:spPr/>
        <p:txBody>
          <a:bodyPr/>
          <a:lstStyle/>
          <a:p>
            <a:pPr defTabSz="3429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342900" fontAlgn="base">
              <a:spcBef>
                <a:spcPct val="0"/>
              </a:spcBef>
              <a:spcAft>
                <a:spcPct val="0"/>
              </a:spcAft>
            </a:pPr>
            <a:fld id="{C78B9B44-69AF-4934-9FE6-649394129D3D}" type="slidenum">
              <a:rPr lang="en-US" altLang="en-US" smtClean="0">
                <a:ea typeface="ＭＳ Ｐゴシック" panose="020B0600070205080204" pitchFamily="34" charset="-128"/>
              </a:rPr>
              <a:pPr defTabSz="342900" fontAlgn="base">
                <a:spcBef>
                  <a:spcPct val="0"/>
                </a:spcBef>
                <a:spcAft>
                  <a:spcPct val="0"/>
                </a:spcAft>
              </a:pPr>
              <a:t>‹#›</a:t>
            </a:fld>
            <a:endParaRPr lang="en-US" altLang="en-US">
              <a:ea typeface="ＭＳ Ｐゴシック" panose="020B0600070205080204" pitchFamily="34" charset="-128"/>
            </a:endParaRPr>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57748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defTabSz="342900" fontAlgn="base">
              <a:spcBef>
                <a:spcPct val="0"/>
              </a:spcBef>
              <a:spcAft>
                <a:spcPct val="0"/>
              </a:spcAft>
              <a:defRPr/>
            </a:pPr>
            <a:fld id="{0CBE5993-7FCE-4266-9615-97D76FF57977}" type="datetime1">
              <a:rPr lang="en-US" altLang="en-US" smtClean="0"/>
              <a:pPr defTabSz="342900" fontAlgn="base">
                <a:spcBef>
                  <a:spcPct val="0"/>
                </a:spcBef>
                <a:spcAft>
                  <a:spcPct val="0"/>
                </a:spcAft>
                <a:defRPr/>
              </a:pPr>
              <a:t>4/27/2018</a:t>
            </a:fld>
            <a:endParaRPr lang="en-US" altLang="en-US"/>
          </a:p>
        </p:txBody>
      </p:sp>
      <p:sp>
        <p:nvSpPr>
          <p:cNvPr id="6" name="Footer Placeholder 5"/>
          <p:cNvSpPr>
            <a:spLocks noGrp="1"/>
          </p:cNvSpPr>
          <p:nvPr>
            <p:ph type="ftr" sz="quarter" idx="11"/>
          </p:nvPr>
        </p:nvSpPr>
        <p:spPr/>
        <p:txBody>
          <a:bodyPr/>
          <a:lstStyle/>
          <a:p>
            <a:pPr defTabSz="342900">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342900" fontAlgn="base">
              <a:spcBef>
                <a:spcPct val="0"/>
              </a:spcBef>
              <a:spcAft>
                <a:spcPct val="0"/>
              </a:spcAft>
            </a:pPr>
            <a:fld id="{C78B9B44-69AF-4934-9FE6-649394129D3D}" type="slidenum">
              <a:rPr lang="en-US" altLang="en-US" smtClean="0">
                <a:ea typeface="ＭＳ Ｐゴシック" panose="020B0600070205080204" pitchFamily="34" charset="-128"/>
              </a:rPr>
              <a:pPr defTabSz="3429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2553650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pPr defTabSz="342900" fontAlgn="base">
              <a:spcBef>
                <a:spcPct val="0"/>
              </a:spcBef>
              <a:spcAft>
                <a:spcPct val="0"/>
              </a:spcAft>
              <a:defRPr/>
            </a:pPr>
            <a:fld id="{0CBE5993-7FCE-4266-9615-97D76FF57977}" type="datetime1">
              <a:rPr lang="en-US" altLang="en-US" smtClean="0"/>
              <a:pPr defTabSz="342900" fontAlgn="base">
                <a:spcBef>
                  <a:spcPct val="0"/>
                </a:spcBef>
                <a:spcAft>
                  <a:spcPct val="0"/>
                </a:spcAft>
                <a:defRPr/>
              </a:pPr>
              <a:t>4/27/2018</a:t>
            </a:fld>
            <a:endParaRPr lang="en-US" altLang="en-US"/>
          </a:p>
        </p:txBody>
      </p:sp>
      <p:sp>
        <p:nvSpPr>
          <p:cNvPr id="4" name="Footer Placeholder 3"/>
          <p:cNvSpPr>
            <a:spLocks noGrp="1"/>
          </p:cNvSpPr>
          <p:nvPr>
            <p:ph type="ftr" sz="quarter" idx="11"/>
          </p:nvPr>
        </p:nvSpPr>
        <p:spPr/>
        <p:txBody>
          <a:bodyPr/>
          <a:lstStyle/>
          <a:p>
            <a:pPr defTabSz="342900">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342900" fontAlgn="base">
              <a:spcBef>
                <a:spcPct val="0"/>
              </a:spcBef>
              <a:spcAft>
                <a:spcPct val="0"/>
              </a:spcAft>
            </a:pPr>
            <a:fld id="{C78B9B44-69AF-4934-9FE6-649394129D3D}" type="slidenum">
              <a:rPr lang="en-US" altLang="en-US" smtClean="0">
                <a:ea typeface="ＭＳ Ｐゴシック" panose="020B0600070205080204" pitchFamily="34" charset="-128"/>
              </a:rPr>
              <a:pPr defTabSz="3429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185893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pPr defTabSz="342900" fontAlgn="base">
              <a:spcBef>
                <a:spcPct val="0"/>
              </a:spcBef>
              <a:spcAft>
                <a:spcPct val="0"/>
              </a:spcAft>
              <a:defRPr/>
            </a:pPr>
            <a:fld id="{0CBE5993-7FCE-4266-9615-97D76FF57977}" type="datetime1">
              <a:rPr lang="en-US" altLang="en-US" smtClean="0"/>
              <a:pPr defTabSz="342900" fontAlgn="base">
                <a:spcBef>
                  <a:spcPct val="0"/>
                </a:spcBef>
                <a:spcAft>
                  <a:spcPct val="0"/>
                </a:spcAft>
                <a:defRPr/>
              </a:pPr>
              <a:t>4/27/2018</a:t>
            </a:fld>
            <a:endParaRPr lang="en-US" altLang="en-US"/>
          </a:p>
        </p:txBody>
      </p:sp>
      <p:sp>
        <p:nvSpPr>
          <p:cNvPr id="4" name="Footer Placeholder 3"/>
          <p:cNvSpPr>
            <a:spLocks noGrp="1"/>
          </p:cNvSpPr>
          <p:nvPr>
            <p:ph type="ftr" sz="quarter" idx="11"/>
          </p:nvPr>
        </p:nvSpPr>
        <p:spPr/>
        <p:txBody>
          <a:bodyPr/>
          <a:lstStyle/>
          <a:p>
            <a:pPr defTabSz="342900">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342900" fontAlgn="base">
              <a:spcBef>
                <a:spcPct val="0"/>
              </a:spcBef>
              <a:spcAft>
                <a:spcPct val="0"/>
              </a:spcAft>
            </a:pPr>
            <a:fld id="{C78B9B44-69AF-4934-9FE6-649394129D3D}" type="slidenum">
              <a:rPr lang="en-US" altLang="en-US" smtClean="0">
                <a:ea typeface="ＭＳ Ｐゴシック" panose="020B0600070205080204" pitchFamily="34" charset="-128"/>
              </a:rPr>
              <a:pPr defTabSz="3429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2949001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86519E01-AE95-411B-B697-A33B0BBB2332}" type="datetime1">
              <a:rPr lang="en-US" altLang="en-US" smtClean="0"/>
              <a:pPr>
                <a:defRPr/>
              </a:pPr>
              <a:t>4/27/2018</a:t>
            </a:fld>
            <a:endParaRPr lang="en-US" altLang="en-US"/>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058F109-5260-414A-9A40-924A7F6EB252}" type="slidenum">
              <a:rPr lang="en-US" altLang="en-US" smtClean="0"/>
              <a:pPr/>
              <a:t>‹#›</a:t>
            </a:fld>
            <a:endParaRPr lang="en-US" altLang="en-US"/>
          </a:p>
        </p:txBody>
      </p:sp>
    </p:spTree>
    <p:extLst>
      <p:ext uri="{BB962C8B-B14F-4D97-AF65-F5344CB8AC3E}">
        <p14:creationId xmlns:p14="http://schemas.microsoft.com/office/powerpoint/2010/main" val="3187672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A367BDBA-ED6F-4B62-AA2A-DAE1CF7F9565}" type="datetime1">
              <a:rPr lang="en-US" altLang="en-US" smtClean="0"/>
              <a:pPr>
                <a:defRPr/>
              </a:pPr>
              <a:t>4/27/2018</a:t>
            </a:fld>
            <a:endParaRPr lang="en-US" altLang="en-US"/>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4286383-0346-493D-88C5-AA98222A2141}" type="slidenum">
              <a:rPr lang="en-US" altLang="en-US" smtClean="0"/>
              <a:pPr/>
              <a:t>‹#›</a:t>
            </a:fld>
            <a:endParaRPr lang="en-US" altLang="en-US"/>
          </a:p>
        </p:txBody>
      </p:sp>
    </p:spTree>
    <p:extLst>
      <p:ext uri="{BB962C8B-B14F-4D97-AF65-F5344CB8AC3E}">
        <p14:creationId xmlns:p14="http://schemas.microsoft.com/office/powerpoint/2010/main" val="38211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DD7ADC0D-EEC0-4BCF-AE33-D4FD40CC4F3A}" type="datetime1">
              <a:rPr lang="en-US" altLang="en-US" smtClean="0"/>
              <a:pPr>
                <a:defRPr/>
              </a:pPr>
              <a:t>4/27/2018</a:t>
            </a:fld>
            <a:endParaRPr lang="en-US" altLang="en-US"/>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B5177-288E-408C-AAB2-79FEA0C602AE}" type="slidenum">
              <a:rPr lang="en-US" altLang="en-US" smtClean="0"/>
              <a:pPr/>
              <a:t>‹#›</a:t>
            </a:fld>
            <a:endParaRPr lang="en-US" altLang="en-US"/>
          </a:p>
        </p:txBody>
      </p:sp>
    </p:spTree>
    <p:extLst>
      <p:ext uri="{BB962C8B-B14F-4D97-AF65-F5344CB8AC3E}">
        <p14:creationId xmlns:p14="http://schemas.microsoft.com/office/powerpoint/2010/main" val="1015610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258D76C2-1B0A-4E77-BFD3-695145D519EE}" type="datetime1">
              <a:rPr lang="en-US" altLang="en-US" smtClean="0"/>
              <a:pPr>
                <a:defRPr/>
              </a:pPr>
              <a:t>4/27/2018</a:t>
            </a:fld>
            <a:endParaRPr lang="en-US" altLang="en-US"/>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20B0E8D-A24C-4151-8C4C-FDE7B9924A6F}" type="slidenum">
              <a:rPr lang="en-US" altLang="en-US" smtClean="0"/>
              <a:pPr/>
              <a:t>‹#›</a:t>
            </a:fld>
            <a:endParaRPr lang="en-US" altLang="en-US"/>
          </a:p>
        </p:txBody>
      </p:sp>
    </p:spTree>
    <p:extLst>
      <p:ext uri="{BB962C8B-B14F-4D97-AF65-F5344CB8AC3E}">
        <p14:creationId xmlns:p14="http://schemas.microsoft.com/office/powerpoint/2010/main" val="2881647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A5EB6C7F-5BBF-4D27-B0DD-2058B5AEB280}" type="datetime1">
              <a:rPr lang="en-US" altLang="en-US" smtClean="0"/>
              <a:pPr>
                <a:defRPr/>
              </a:pPr>
              <a:t>4/27/2018</a:t>
            </a:fld>
            <a:endParaRPr lang="en-US" altLang="en-US"/>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562254-CCA3-4FEC-AABF-DC08A755F298}" type="slidenum">
              <a:rPr lang="en-US" altLang="en-US" smtClean="0"/>
              <a:pPr/>
              <a:t>‹#›</a:t>
            </a:fld>
            <a:endParaRPr lang="en-US" altLang="en-US"/>
          </a:p>
        </p:txBody>
      </p:sp>
    </p:spTree>
    <p:extLst>
      <p:ext uri="{BB962C8B-B14F-4D97-AF65-F5344CB8AC3E}">
        <p14:creationId xmlns:p14="http://schemas.microsoft.com/office/powerpoint/2010/main" val="2001266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3DE0D688-BE58-413E-9443-B59A4EF1359E}" type="datetime1">
              <a:rPr lang="en-US" altLang="en-US" smtClean="0"/>
              <a:pPr>
                <a:defRPr/>
              </a:pPr>
              <a:t>4/27/2018</a:t>
            </a:fld>
            <a:endParaRPr lang="en-US" altLang="en-US"/>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CB4615-C397-43C5-8748-3ABB2910281E}" type="slidenum">
              <a:rPr lang="en-US" altLang="en-US" smtClean="0"/>
              <a:pPr/>
              <a:t>‹#›</a:t>
            </a:fld>
            <a:endParaRPr lang="en-US" altLang="en-US"/>
          </a:p>
        </p:txBody>
      </p:sp>
    </p:spTree>
    <p:extLst>
      <p:ext uri="{BB962C8B-B14F-4D97-AF65-F5344CB8AC3E}">
        <p14:creationId xmlns:p14="http://schemas.microsoft.com/office/powerpoint/2010/main" val="203688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04547AB0-52FA-477E-BFCC-B6544982B56B}" type="datetime1">
              <a:rPr lang="en-US" altLang="en-US" smtClean="0"/>
              <a:pPr>
                <a:defRPr/>
              </a:pPr>
              <a:t>4/27/2018</a:t>
            </a:fld>
            <a:endParaRPr lang="en-US" altLang="en-US"/>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A1D32C-3572-4FD6-B3B2-2E3AE700BDA9}" type="slidenum">
              <a:rPr lang="en-US" altLang="en-US" smtClean="0"/>
              <a:pPr/>
              <a:t>‹#›</a:t>
            </a:fld>
            <a:endParaRPr lang="en-US" altLang="en-US"/>
          </a:p>
        </p:txBody>
      </p:sp>
    </p:spTree>
    <p:extLst>
      <p:ext uri="{BB962C8B-B14F-4D97-AF65-F5344CB8AC3E}">
        <p14:creationId xmlns:p14="http://schemas.microsoft.com/office/powerpoint/2010/main" val="3091926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4304012-4DF3-47DA-8D43-FA6B9A759EF8}" type="datetime1">
              <a:rPr lang="en-US" altLang="en-US" smtClean="0"/>
              <a:pPr>
                <a:defRPr/>
              </a:pPr>
              <a:t>4/27/2018</a:t>
            </a:fld>
            <a:endParaRPr lang="en-US" altLang="en-US"/>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05A0E3C-49AB-4814-920F-1E02D80695DB}" type="slidenum">
              <a:rPr lang="en-US" altLang="en-US" smtClean="0"/>
              <a:pPr/>
              <a:t>‹#›</a:t>
            </a:fld>
            <a:endParaRPr lang="en-US" altLang="en-US"/>
          </a:p>
        </p:txBody>
      </p:sp>
    </p:spTree>
    <p:extLst>
      <p:ext uri="{BB962C8B-B14F-4D97-AF65-F5344CB8AC3E}">
        <p14:creationId xmlns:p14="http://schemas.microsoft.com/office/powerpoint/2010/main" val="2562463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498C5D89-0530-4728-8483-A6A155349395}" type="datetime1">
              <a:rPr lang="en-US" altLang="en-US" smtClean="0"/>
              <a:pPr>
                <a:defRPr/>
              </a:pPr>
              <a:t>4/27/2018</a:t>
            </a:fld>
            <a:endParaRPr lang="en-US" altLang="en-US"/>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802E204-C377-4C59-827E-C3384A0578C3}" type="slidenum">
              <a:rPr lang="en-US" altLang="en-US" smtClean="0"/>
              <a:pPr/>
              <a:t>‹#›</a:t>
            </a:fld>
            <a:endParaRPr lang="en-US" altLang="en-US"/>
          </a:p>
        </p:txBody>
      </p:sp>
    </p:spTree>
    <p:extLst>
      <p:ext uri="{BB962C8B-B14F-4D97-AF65-F5344CB8AC3E}">
        <p14:creationId xmlns:p14="http://schemas.microsoft.com/office/powerpoint/2010/main" val="4021198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48621F05-ECC4-42C0-A797-F6DD3F31C8C5}" type="datetime1">
              <a:rPr lang="en-US" altLang="en-US" smtClean="0"/>
              <a:pPr>
                <a:defRPr/>
              </a:pPr>
              <a:t>4/27/2018</a:t>
            </a:fld>
            <a:endParaRPr lang="en-US" altLang="en-US"/>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C14D82-A394-41C5-B619-9EEFC790A349}" type="slidenum">
              <a:rPr lang="en-US" altLang="en-US" smtClean="0"/>
              <a:pPr/>
              <a:t>‹#›</a:t>
            </a:fld>
            <a:endParaRPr lang="en-US" altLang="en-US"/>
          </a:p>
        </p:txBody>
      </p:sp>
    </p:spTree>
    <p:extLst>
      <p:ext uri="{BB962C8B-B14F-4D97-AF65-F5344CB8AC3E}">
        <p14:creationId xmlns:p14="http://schemas.microsoft.com/office/powerpoint/2010/main" val="4211805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defTabSz="342900" fontAlgn="base">
              <a:spcBef>
                <a:spcPct val="0"/>
              </a:spcBef>
              <a:spcAft>
                <a:spcPct val="0"/>
              </a:spcAft>
              <a:defRPr/>
            </a:pPr>
            <a:fld id="{0CBE5993-7FCE-4266-9615-97D76FF57977}" type="datetime1">
              <a:rPr lang="en-US" altLang="en-US" smtClean="0"/>
              <a:pPr defTabSz="342900" fontAlgn="base">
                <a:spcBef>
                  <a:spcPct val="0"/>
                </a:spcBef>
                <a:spcAft>
                  <a:spcPct val="0"/>
                </a:spcAft>
                <a:defRPr/>
              </a:pPr>
              <a:t>4/27/2018</a:t>
            </a:fld>
            <a:endParaRPr lang="en-US" alt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pPr defTabSz="3429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defTabSz="342900" fontAlgn="base">
              <a:spcBef>
                <a:spcPct val="0"/>
              </a:spcBef>
              <a:spcAft>
                <a:spcPct val="0"/>
              </a:spcAft>
            </a:pPr>
            <a:fld id="{C78B9B44-69AF-4934-9FE6-649394129D3D}" type="slidenum">
              <a:rPr lang="en-US" altLang="en-US" smtClean="0">
                <a:ea typeface="ＭＳ Ｐゴシック" panose="020B0600070205080204" pitchFamily="34" charset="-128"/>
              </a:rPr>
              <a:pPr defTabSz="3429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1677735763"/>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Station Race Assignment…</a:t>
            </a:r>
            <a:endParaRPr lang="en-US" dirty="0"/>
          </a:p>
        </p:txBody>
      </p:sp>
      <p:sp>
        <p:nvSpPr>
          <p:cNvPr id="3" name="Content Placeholder 2"/>
          <p:cNvSpPr>
            <a:spLocks noGrp="1"/>
          </p:cNvSpPr>
          <p:nvPr>
            <p:ph idx="1"/>
          </p:nvPr>
        </p:nvSpPr>
        <p:spPr/>
        <p:txBody>
          <a:bodyPr/>
          <a:lstStyle/>
          <a:p>
            <a:r>
              <a:rPr lang="en-US" dirty="0" smtClean="0"/>
              <a:t>Turn in once your group has completed </a:t>
            </a:r>
            <a:r>
              <a:rPr lang="en-US" smtClean="0"/>
              <a:t>the assignment.</a:t>
            </a:r>
            <a:endParaRPr lang="en-US" dirty="0"/>
          </a:p>
        </p:txBody>
      </p:sp>
    </p:spTree>
    <p:extLst>
      <p:ext uri="{BB962C8B-B14F-4D97-AF65-F5344CB8AC3E}">
        <p14:creationId xmlns:p14="http://schemas.microsoft.com/office/powerpoint/2010/main" val="2368351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Prevent and/or Treat Genetic Disorders?</a:t>
            </a:r>
            <a:endParaRPr lang="en-US" dirty="0"/>
          </a:p>
        </p:txBody>
      </p:sp>
      <p:sp>
        <p:nvSpPr>
          <p:cNvPr id="3" name="Content Placeholder 2"/>
          <p:cNvSpPr>
            <a:spLocks noGrp="1"/>
          </p:cNvSpPr>
          <p:nvPr>
            <p:ph idx="1"/>
          </p:nvPr>
        </p:nvSpPr>
        <p:spPr/>
        <p:txBody>
          <a:bodyPr>
            <a:normAutofit/>
          </a:bodyPr>
          <a:lstStyle/>
          <a:p>
            <a:r>
              <a:rPr lang="en-US" dirty="0" smtClean="0"/>
              <a:t>Currently, there is no “cure” for genetic disorders because the disorder stems from your DNA. </a:t>
            </a:r>
          </a:p>
          <a:p>
            <a:r>
              <a:rPr lang="en-US" dirty="0" smtClean="0"/>
              <a:t>However, the symptoms of genetic disorders can be treated through experimental trials for replacing defective genes.</a:t>
            </a:r>
          </a:p>
          <a:p>
            <a:pPr lvl="1"/>
            <a:r>
              <a:rPr lang="en-US" dirty="0" smtClean="0"/>
              <a:t>Gene therapies are being developed using information from the Human Genome Project. </a:t>
            </a:r>
          </a:p>
          <a:p>
            <a:pPr lvl="1"/>
            <a:r>
              <a:rPr lang="en-US" dirty="0" smtClean="0"/>
              <a:t>These therapies seek to use engineered cell invaders (i.e. a virus) in order to actually replace the defective gene in target cells with a functioning gene.</a:t>
            </a:r>
          </a:p>
        </p:txBody>
      </p:sp>
    </p:spTree>
    <p:extLst>
      <p:ext uri="{BB962C8B-B14F-4D97-AF65-F5344CB8AC3E}">
        <p14:creationId xmlns:p14="http://schemas.microsoft.com/office/powerpoint/2010/main" val="2525639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Prevent and/or Treat Genetic Disorders?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Environmental factors may play a large role in the expression or progression of certain genetic problems. Environmental factors that interact with genes can be controlled to help prevent the eventual expression of known genetic predispositions.</a:t>
            </a:r>
          </a:p>
          <a:p>
            <a:pPr lvl="1"/>
            <a:r>
              <a:rPr lang="en-US" dirty="0" smtClean="0"/>
              <a:t>Appropriate diet can stop the progression of </a:t>
            </a:r>
            <a:r>
              <a:rPr lang="en-US" b="1" u="sng" dirty="0" smtClean="0"/>
              <a:t>PKU</a:t>
            </a:r>
            <a:r>
              <a:rPr lang="en-US" dirty="0" smtClean="0"/>
              <a:t>. </a:t>
            </a:r>
          </a:p>
          <a:p>
            <a:pPr lvl="1"/>
            <a:r>
              <a:rPr lang="en-US" dirty="0" smtClean="0"/>
              <a:t>Diet may also limit the risk for genetic predispositions such as heart disease, alcoholism and certain cancers.</a:t>
            </a:r>
          </a:p>
          <a:p>
            <a:pPr lvl="1"/>
            <a:r>
              <a:rPr lang="en-US" dirty="0" smtClean="0"/>
              <a:t>Environmental toxins such as UV radiation and tobacco products can directly change our genes. Harmful behaviors (such as smoking) and positive behaviors (such as using sunscreen) increase or reduce the likelihood of genetic mutations from these toxins. </a:t>
            </a:r>
          </a:p>
          <a:p>
            <a:pPr lvl="1"/>
            <a:r>
              <a:rPr lang="en-US" dirty="0" smtClean="0"/>
              <a:t>The mutations may lead to cancer if protective genes are disrupted.</a:t>
            </a:r>
            <a:endParaRPr lang="en-US" dirty="0"/>
          </a:p>
        </p:txBody>
      </p:sp>
    </p:spTree>
    <p:extLst>
      <p:ext uri="{BB962C8B-B14F-4D97-AF65-F5344CB8AC3E}">
        <p14:creationId xmlns:p14="http://schemas.microsoft.com/office/powerpoint/2010/main" val="103053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Karyotypes</a:t>
            </a:r>
            <a:endParaRPr lang="en-US" dirty="0"/>
          </a:p>
        </p:txBody>
      </p:sp>
      <p:sp>
        <p:nvSpPr>
          <p:cNvPr id="5" name="Content Placeholder 4"/>
          <p:cNvSpPr>
            <a:spLocks noGrp="1"/>
          </p:cNvSpPr>
          <p:nvPr>
            <p:ph sz="half" idx="1"/>
          </p:nvPr>
        </p:nvSpPr>
        <p:spPr/>
        <p:txBody>
          <a:bodyPr/>
          <a:lstStyle/>
          <a:p>
            <a:r>
              <a:rPr lang="en-US" dirty="0" smtClean="0"/>
              <a:t>Karyotypes: pictures of the ordered pairs of chromosomes in an organism</a:t>
            </a:r>
          </a:p>
          <a:p>
            <a:pPr lvl="1"/>
            <a:r>
              <a:rPr lang="en-US" dirty="0" smtClean="0"/>
              <a:t>A normal human karyotype contains 23 sets of chromosomes</a:t>
            </a:r>
          </a:p>
          <a:p>
            <a:pPr lvl="1"/>
            <a:r>
              <a:rPr lang="en-US" dirty="0" smtClean="0"/>
              <a:t>Can be used to detect disorders caused by nondisjunction</a:t>
            </a:r>
            <a:endParaRPr lang="en-US" dirty="0"/>
          </a:p>
        </p:txBody>
      </p:sp>
      <p:pic>
        <p:nvPicPr>
          <p:cNvPr id="9" name="Content Placeholder 8"/>
          <p:cNvPicPr>
            <a:picLocks noGrp="1" noChangeAspect="1"/>
          </p:cNvPicPr>
          <p:nvPr>
            <p:ph sz="half" idx="2"/>
          </p:nvPr>
        </p:nvPicPr>
        <p:blipFill>
          <a:blip r:embed="rId2"/>
          <a:stretch>
            <a:fillRect/>
          </a:stretch>
        </p:blipFill>
        <p:spPr>
          <a:xfrm>
            <a:off x="4630738" y="2549865"/>
            <a:ext cx="3819525" cy="2779033"/>
          </a:xfrm>
          <a:prstGeom prst="rect">
            <a:avLst/>
          </a:prstGeom>
        </p:spPr>
      </p:pic>
    </p:spTree>
    <p:extLst>
      <p:ext uri="{BB962C8B-B14F-4D97-AF65-F5344CB8AC3E}">
        <p14:creationId xmlns:p14="http://schemas.microsoft.com/office/powerpoint/2010/main" val="4107157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Karyotypes</a:t>
            </a:r>
            <a:endParaRPr lang="en-US" dirty="0"/>
          </a:p>
        </p:txBody>
      </p:sp>
      <p:sp>
        <p:nvSpPr>
          <p:cNvPr id="5" name="Content Placeholder 4"/>
          <p:cNvSpPr>
            <a:spLocks noGrp="1"/>
          </p:cNvSpPr>
          <p:nvPr>
            <p:ph idx="1"/>
          </p:nvPr>
        </p:nvSpPr>
        <p:spPr/>
        <p:txBody>
          <a:bodyPr/>
          <a:lstStyle/>
          <a:p>
            <a:r>
              <a:rPr lang="en-US" dirty="0" smtClean="0"/>
              <a:t>They are made by arranging the chromosomes formed just before cell division in their homologous pairs</a:t>
            </a:r>
          </a:p>
          <a:p>
            <a:pPr lvl="1"/>
            <a:r>
              <a:rPr lang="en-US" dirty="0" smtClean="0"/>
              <a:t>Once copy of each pair is from the mother, the other from the father</a:t>
            </a:r>
            <a:endParaRPr lang="en-US" dirty="0"/>
          </a:p>
        </p:txBody>
      </p:sp>
    </p:spTree>
    <p:extLst>
      <p:ext uri="{BB962C8B-B14F-4D97-AF65-F5344CB8AC3E}">
        <p14:creationId xmlns:p14="http://schemas.microsoft.com/office/powerpoint/2010/main" val="2870228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Karyotype Stations - Handout</a:t>
            </a:r>
            <a:endParaRPr lang="en-US" dirty="0"/>
          </a:p>
        </p:txBody>
      </p:sp>
      <p:sp>
        <p:nvSpPr>
          <p:cNvPr id="5" name="Content Placeholder 4"/>
          <p:cNvSpPr>
            <a:spLocks noGrp="1"/>
          </p:cNvSpPr>
          <p:nvPr>
            <p:ph idx="1"/>
          </p:nvPr>
        </p:nvSpPr>
        <p:spPr/>
        <p:txBody>
          <a:bodyPr/>
          <a:lstStyle/>
          <a:p>
            <a:pPr marL="514350" indent="-514350">
              <a:buFont typeface="+mj-lt"/>
              <a:buAutoNum type="arabicPeriod"/>
            </a:pPr>
            <a:r>
              <a:rPr lang="en-US" dirty="0"/>
              <a:t>Complete the handout.</a:t>
            </a:r>
          </a:p>
          <a:p>
            <a:pPr marL="514350" indent="-514350">
              <a:buFont typeface="+mj-lt"/>
              <a:buAutoNum type="arabicPeriod"/>
            </a:pPr>
            <a:r>
              <a:rPr lang="en-US" dirty="0"/>
              <a:t>When you have completed the handout, raise your hand and I will check you off.</a:t>
            </a:r>
          </a:p>
          <a:p>
            <a:pPr marL="514350" indent="-514350">
              <a:buFont typeface="+mj-lt"/>
              <a:buAutoNum type="arabicPeriod"/>
            </a:pPr>
            <a:r>
              <a:rPr lang="en-US" dirty="0"/>
              <a:t>Glue / Tape the handout into your notebook so the stamp is visible</a:t>
            </a:r>
            <a:r>
              <a:rPr lang="en-US" dirty="0" smtClean="0"/>
              <a:t>.</a:t>
            </a:r>
            <a:endParaRPr lang="en-US" dirty="0"/>
          </a:p>
        </p:txBody>
      </p:sp>
    </p:spTree>
    <p:extLst>
      <p:ext uri="{BB962C8B-B14F-4D97-AF65-F5344CB8AC3E}">
        <p14:creationId xmlns:p14="http://schemas.microsoft.com/office/powerpoint/2010/main" val="23240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Study Human Heredity?</a:t>
            </a:r>
            <a:endParaRPr lang="en-US" dirty="0"/>
          </a:p>
        </p:txBody>
      </p:sp>
      <p:sp>
        <p:nvSpPr>
          <p:cNvPr id="3" name="Content Placeholder 2"/>
          <p:cNvSpPr>
            <a:spLocks noGrp="1"/>
          </p:cNvSpPr>
          <p:nvPr>
            <p:ph idx="1"/>
          </p:nvPr>
        </p:nvSpPr>
        <p:spPr/>
        <p:txBody>
          <a:bodyPr/>
          <a:lstStyle/>
          <a:p>
            <a:r>
              <a:rPr lang="en-US" dirty="0" smtClean="0"/>
              <a:t>Population sampling determines how often a trait appears in a small, randomly selected group. </a:t>
            </a:r>
          </a:p>
          <a:p>
            <a:pPr lvl="1"/>
            <a:r>
              <a:rPr lang="en-US" dirty="0" smtClean="0"/>
              <a:t>This percentage is then applied to the entire population to predict the number of individuals with that trait.</a:t>
            </a:r>
          </a:p>
          <a:p>
            <a:r>
              <a:rPr lang="en-US" dirty="0" smtClean="0"/>
              <a:t>Pedigrees graphically record the inheritance of a single trait over several generations. </a:t>
            </a:r>
          </a:p>
          <a:p>
            <a:pPr lvl="1"/>
            <a:r>
              <a:rPr lang="en-US" dirty="0" smtClean="0"/>
              <a:t>The occurrence of the trait is determined based on family/historical documents, interviews, photographs and medical records.</a:t>
            </a:r>
            <a:endParaRPr lang="en-US" dirty="0"/>
          </a:p>
        </p:txBody>
      </p:sp>
    </p:spTree>
    <p:extLst>
      <p:ext uri="{BB962C8B-B14F-4D97-AF65-F5344CB8AC3E}">
        <p14:creationId xmlns:p14="http://schemas.microsoft.com/office/powerpoint/2010/main" val="301405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Pedigrees</a:t>
            </a:r>
            <a:endParaRPr lang="en-US" dirty="0"/>
          </a:p>
        </p:txBody>
      </p:sp>
      <p:sp>
        <p:nvSpPr>
          <p:cNvPr id="5" name="Content Placeholder 4"/>
          <p:cNvSpPr>
            <a:spLocks noGrp="1"/>
          </p:cNvSpPr>
          <p:nvPr>
            <p:ph idx="1"/>
          </p:nvPr>
        </p:nvSpPr>
        <p:spPr>
          <a:xfrm>
            <a:off x="628650" y="1420599"/>
            <a:ext cx="7886700" cy="4351338"/>
          </a:xfrm>
        </p:spPr>
        <p:txBody>
          <a:bodyPr/>
          <a:lstStyle/>
          <a:p>
            <a:r>
              <a:rPr lang="en-US" dirty="0" smtClean="0"/>
              <a:t>Pedigree: graphic representation of traits passed through generations.</a:t>
            </a:r>
          </a:p>
          <a:p>
            <a:pPr lvl="1"/>
            <a:r>
              <a:rPr lang="en-US" dirty="0" smtClean="0"/>
              <a:t>Shows genetic history</a:t>
            </a:r>
          </a:p>
          <a:p>
            <a:pPr lvl="1"/>
            <a:r>
              <a:rPr lang="en-US" dirty="0"/>
              <a:t>A line on a pedigree represents relationships within the family between individuals</a:t>
            </a:r>
          </a:p>
          <a:p>
            <a:pPr lvl="1"/>
            <a:r>
              <a:rPr lang="en-US" dirty="0"/>
              <a:t>A half-shaded circle or square will represent a carrier for the </a:t>
            </a:r>
            <a:r>
              <a:rPr lang="en-US" dirty="0" smtClean="0"/>
              <a:t>disease</a:t>
            </a:r>
          </a:p>
          <a:p>
            <a:pPr lvl="1"/>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68200350"/>
              </p:ext>
            </p:extLst>
          </p:nvPr>
        </p:nvGraphicFramePr>
        <p:xfrm>
          <a:off x="728859" y="4205960"/>
          <a:ext cx="7626000" cy="2652040"/>
        </p:xfrm>
        <a:graphic>
          <a:graphicData uri="http://schemas.openxmlformats.org/drawingml/2006/table">
            <a:tbl>
              <a:tblPr firstRow="1" bandRow="1">
                <a:tableStyleId>{5940675A-B579-460E-94D1-54222C63F5DA}</a:tableStyleId>
              </a:tblPr>
              <a:tblGrid>
                <a:gridCol w="2542000">
                  <a:extLst>
                    <a:ext uri="{9D8B030D-6E8A-4147-A177-3AD203B41FA5}">
                      <a16:colId xmlns:a16="http://schemas.microsoft.com/office/drawing/2014/main" val="20000"/>
                    </a:ext>
                  </a:extLst>
                </a:gridCol>
                <a:gridCol w="2542000">
                  <a:extLst>
                    <a:ext uri="{9D8B030D-6E8A-4147-A177-3AD203B41FA5}">
                      <a16:colId xmlns:a16="http://schemas.microsoft.com/office/drawing/2014/main" val="20001"/>
                    </a:ext>
                  </a:extLst>
                </a:gridCol>
                <a:gridCol w="2542000">
                  <a:extLst>
                    <a:ext uri="{9D8B030D-6E8A-4147-A177-3AD203B41FA5}">
                      <a16:colId xmlns:a16="http://schemas.microsoft.com/office/drawing/2014/main" val="20002"/>
                    </a:ext>
                  </a:extLst>
                </a:gridCol>
              </a:tblGrid>
              <a:tr h="569588">
                <a:tc>
                  <a:txBody>
                    <a:bodyPr/>
                    <a:lstStyle/>
                    <a:p>
                      <a:pPr algn="ctr"/>
                      <a:r>
                        <a:rPr lang="en-US" dirty="0" smtClean="0"/>
                        <a:t>Individual</a:t>
                      </a:r>
                      <a:endParaRPr lang="en-US" dirty="0"/>
                    </a:p>
                  </a:txBody>
                  <a:tcPr anchor="ctr"/>
                </a:tc>
                <a:tc>
                  <a:txBody>
                    <a:bodyPr/>
                    <a:lstStyle/>
                    <a:p>
                      <a:pPr algn="ctr"/>
                      <a:r>
                        <a:rPr lang="en-US" dirty="0" smtClean="0"/>
                        <a:t>With Trait</a:t>
                      </a:r>
                      <a:endParaRPr lang="en-US" dirty="0"/>
                    </a:p>
                  </a:txBody>
                  <a:tcPr anchor="ctr"/>
                </a:tc>
                <a:tc>
                  <a:txBody>
                    <a:bodyPr/>
                    <a:lstStyle/>
                    <a:p>
                      <a:pPr algn="ctr"/>
                      <a:r>
                        <a:rPr lang="en-US" dirty="0" smtClean="0"/>
                        <a:t>Without Trait</a:t>
                      </a:r>
                      <a:endParaRPr lang="en-US" dirty="0"/>
                    </a:p>
                  </a:txBody>
                  <a:tcPr anchor="ctr"/>
                </a:tc>
                <a:extLst>
                  <a:ext uri="{0D108BD9-81ED-4DB2-BD59-A6C34878D82A}">
                    <a16:rowId xmlns:a16="http://schemas.microsoft.com/office/drawing/2014/main" val="10000"/>
                  </a:ext>
                </a:extLst>
              </a:tr>
              <a:tr h="1041226">
                <a:tc>
                  <a:txBody>
                    <a:bodyPr/>
                    <a:lstStyle/>
                    <a:p>
                      <a:pPr algn="ctr"/>
                      <a:r>
                        <a:rPr lang="en-US" dirty="0" smtClean="0"/>
                        <a:t>Female</a:t>
                      </a: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10001"/>
                  </a:ext>
                </a:extLst>
              </a:tr>
              <a:tr h="1041226">
                <a:tc>
                  <a:txBody>
                    <a:bodyPr/>
                    <a:lstStyle/>
                    <a:p>
                      <a:pPr algn="ctr"/>
                      <a:r>
                        <a:rPr lang="en-US" dirty="0" smtClean="0"/>
                        <a:t>Male</a:t>
                      </a: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10002"/>
                  </a:ext>
                </a:extLst>
              </a:tr>
            </a:tbl>
          </a:graphicData>
        </a:graphic>
      </p:graphicFrame>
      <p:sp>
        <p:nvSpPr>
          <p:cNvPr id="7" name="Rectangle 6"/>
          <p:cNvSpPr/>
          <p:nvPr/>
        </p:nvSpPr>
        <p:spPr>
          <a:xfrm>
            <a:off x="4083486" y="5915415"/>
            <a:ext cx="764087" cy="7680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03514" y="5915415"/>
            <a:ext cx="764087" cy="768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083485" y="4860363"/>
            <a:ext cx="764087" cy="76809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703514" y="4860363"/>
            <a:ext cx="764087" cy="76809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946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I Tell What Type of Trait the Pedigree is Showing?</a:t>
            </a:r>
            <a:endParaRPr lang="en-US" dirty="0"/>
          </a:p>
        </p:txBody>
      </p:sp>
      <p:sp>
        <p:nvSpPr>
          <p:cNvPr id="3" name="Content Placeholder 2"/>
          <p:cNvSpPr>
            <a:spLocks noGrp="1"/>
          </p:cNvSpPr>
          <p:nvPr>
            <p:ph sz="half" idx="1"/>
          </p:nvPr>
        </p:nvSpPr>
        <p:spPr/>
        <p:txBody>
          <a:bodyPr/>
          <a:lstStyle/>
          <a:p>
            <a:r>
              <a:rPr lang="en-US" dirty="0" smtClean="0"/>
              <a:t>A dominant trait is likely to be present in every generation</a:t>
            </a:r>
          </a:p>
        </p:txBody>
      </p:sp>
      <p:pic>
        <p:nvPicPr>
          <p:cNvPr id="2050" name="Picture 2" descr="https://www.mun.ca/biology/scarr/Pedigree_006.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5168900" y="3024981"/>
            <a:ext cx="27432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3856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I Tell What Type of Trait the Pedigree is Showing?</a:t>
            </a:r>
            <a:endParaRPr lang="en-US" dirty="0"/>
          </a:p>
        </p:txBody>
      </p:sp>
      <p:sp>
        <p:nvSpPr>
          <p:cNvPr id="3" name="Content Placeholder 2"/>
          <p:cNvSpPr>
            <a:spLocks noGrp="1"/>
          </p:cNvSpPr>
          <p:nvPr>
            <p:ph sz="half" idx="1"/>
          </p:nvPr>
        </p:nvSpPr>
        <p:spPr/>
        <p:txBody>
          <a:bodyPr/>
          <a:lstStyle/>
          <a:p>
            <a:r>
              <a:rPr lang="en-US" dirty="0"/>
              <a:t>A recessive trait may skip a generation</a:t>
            </a:r>
          </a:p>
          <a:p>
            <a:endParaRPr lang="en-US" dirty="0"/>
          </a:p>
        </p:txBody>
      </p:sp>
      <p:pic>
        <p:nvPicPr>
          <p:cNvPr id="1026" name="Picture 2" descr="Image result for autosomal recessive pedigre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4635500" y="2505869"/>
            <a:ext cx="3810000" cy="286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885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Can I Tell What Type of Trait the Pedigree is Showing?</a:t>
            </a:r>
          </a:p>
        </p:txBody>
      </p:sp>
      <p:sp>
        <p:nvSpPr>
          <p:cNvPr id="3" name="Content Placeholder 2"/>
          <p:cNvSpPr>
            <a:spLocks noGrp="1"/>
          </p:cNvSpPr>
          <p:nvPr>
            <p:ph sz="half" idx="1"/>
          </p:nvPr>
        </p:nvSpPr>
        <p:spPr/>
        <p:txBody>
          <a:bodyPr/>
          <a:lstStyle/>
          <a:p>
            <a:r>
              <a:rPr lang="en-US" dirty="0"/>
              <a:t>A sex-linked trait is most often seen in males</a:t>
            </a:r>
          </a:p>
          <a:p>
            <a:endParaRPr lang="en-US" dirty="0"/>
          </a:p>
        </p:txBody>
      </p:sp>
      <p:pic>
        <p:nvPicPr>
          <p:cNvPr id="5" name="Content Placeholder 4"/>
          <p:cNvPicPr>
            <a:picLocks noGrp="1" noChangeAspect="1"/>
          </p:cNvPicPr>
          <p:nvPr>
            <p:ph sz="half" idx="2"/>
          </p:nvPr>
        </p:nvPicPr>
        <p:blipFill>
          <a:blip r:embed="rId2"/>
          <a:stretch>
            <a:fillRect/>
          </a:stretch>
        </p:blipFill>
        <p:spPr>
          <a:xfrm>
            <a:off x="4630738" y="3120001"/>
            <a:ext cx="3819525" cy="1638761"/>
          </a:xfrm>
          <a:prstGeom prst="rect">
            <a:avLst/>
          </a:prstGeom>
        </p:spPr>
      </p:pic>
    </p:spTree>
    <p:extLst>
      <p:ext uri="{BB962C8B-B14F-4D97-AF65-F5344CB8AC3E}">
        <p14:creationId xmlns:p14="http://schemas.microsoft.com/office/powerpoint/2010/main" val="2220456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Pedigree Practice - Handout</a:t>
            </a:r>
            <a:endParaRPr lang="en-US" dirty="0"/>
          </a:p>
        </p:txBody>
      </p:sp>
      <p:sp>
        <p:nvSpPr>
          <p:cNvPr id="5" name="Content Placeholder 4"/>
          <p:cNvSpPr>
            <a:spLocks noGrp="1"/>
          </p:cNvSpPr>
          <p:nvPr>
            <p:ph idx="1"/>
          </p:nvPr>
        </p:nvSpPr>
        <p:spPr/>
        <p:txBody>
          <a:bodyPr/>
          <a:lstStyle/>
          <a:p>
            <a:pPr marL="514350" indent="-514350">
              <a:buFont typeface="+mj-lt"/>
              <a:buAutoNum type="arabicPeriod"/>
            </a:pPr>
            <a:r>
              <a:rPr lang="en-US" dirty="0" smtClean="0"/>
              <a:t>Complete the handout.</a:t>
            </a:r>
          </a:p>
          <a:p>
            <a:pPr marL="514350" indent="-514350">
              <a:buFont typeface="+mj-lt"/>
              <a:buAutoNum type="arabicPeriod"/>
            </a:pPr>
            <a:r>
              <a:rPr lang="en-US" dirty="0" smtClean="0"/>
              <a:t>When you have completed the handout, raise your hand and I will check you off.</a:t>
            </a:r>
          </a:p>
          <a:p>
            <a:pPr marL="514350" indent="-514350">
              <a:buFont typeface="+mj-lt"/>
              <a:buAutoNum type="arabicPeriod"/>
            </a:pPr>
            <a:r>
              <a:rPr lang="en-US" dirty="0" smtClean="0"/>
              <a:t>Glue / Tape the handout into your notebook so the stamp is visible.</a:t>
            </a:r>
            <a:endParaRPr lang="en-US" dirty="0"/>
          </a:p>
        </p:txBody>
      </p:sp>
    </p:spTree>
    <p:extLst>
      <p:ext uri="{BB962C8B-B14F-4D97-AF65-F5344CB8AC3E}">
        <p14:creationId xmlns:p14="http://schemas.microsoft.com/office/powerpoint/2010/main" val="3697676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Tell if a Baby Has a Genetic Disease?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genetic counselor can help prospective parents determine the likelihood of passing some harmful genetic traits to their offspring and may suggest further testing procedures. </a:t>
            </a:r>
          </a:p>
          <a:p>
            <a:r>
              <a:rPr lang="en-US" dirty="0" smtClean="0"/>
              <a:t>Counselors may also interpret diagnostic procedures done by the doctor for parents.</a:t>
            </a:r>
          </a:p>
          <a:p>
            <a:pPr lvl="1"/>
            <a:r>
              <a:rPr lang="en-US" b="1" u="sng" dirty="0" smtClean="0"/>
              <a:t>Sonograms / ultrasounds </a:t>
            </a:r>
            <a:r>
              <a:rPr lang="en-US" dirty="0" smtClean="0"/>
              <a:t>use sound waves to produce an image of the developing fetus. This may be used to detect physical abnormalities (such as cleft palate).</a:t>
            </a:r>
          </a:p>
          <a:p>
            <a:pPr lvl="1"/>
            <a:r>
              <a:rPr lang="en-US" b="1" u="sng" dirty="0" smtClean="0"/>
              <a:t>Blood tests </a:t>
            </a:r>
            <a:r>
              <a:rPr lang="en-US" dirty="0" smtClean="0"/>
              <a:t>of the pregnant mother may screen for certain proteins to assess the risk level of certain genetic disorders.</a:t>
            </a:r>
          </a:p>
          <a:p>
            <a:pPr lvl="1"/>
            <a:r>
              <a:rPr lang="en-US" b="1" u="sng" dirty="0" smtClean="0"/>
              <a:t>Amniocentesis</a:t>
            </a:r>
            <a:r>
              <a:rPr lang="en-US" dirty="0" smtClean="0"/>
              <a:t> removes amniotic fluid containing fetal cells. The cells are then cultured until mitosis occurs and the chromosomes are visible.</a:t>
            </a:r>
          </a:p>
          <a:p>
            <a:pPr lvl="2"/>
            <a:r>
              <a:rPr lang="en-US" dirty="0" smtClean="0"/>
              <a:t>A karyotype is made using the visible chromosomes. This allows doctors to detect chromosomal abnormalities and the sex of the child but does NOT detect gene abnormalities because the gene sequence is molecular, and not visible.</a:t>
            </a:r>
          </a:p>
          <a:p>
            <a:pPr lvl="1"/>
            <a:r>
              <a:rPr lang="en-US" b="1" u="sng" dirty="0" smtClean="0"/>
              <a:t>Chorionic villi sampling (CVS) </a:t>
            </a:r>
            <a:r>
              <a:rPr lang="en-US" dirty="0" smtClean="0"/>
              <a:t>removes actual tissues from the placenta (made of embryonic cells) in order to create a karyotype. This may be done earlier in the pregnancy, but is far more invasive and riskier.</a:t>
            </a:r>
          </a:p>
        </p:txBody>
      </p:sp>
    </p:spTree>
    <p:extLst>
      <p:ext uri="{BB962C8B-B14F-4D97-AF65-F5344CB8AC3E}">
        <p14:creationId xmlns:p14="http://schemas.microsoft.com/office/powerpoint/2010/main" val="424424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Tell if a Baby Has a Genetic Disease?</a:t>
            </a:r>
            <a:endParaRPr lang="en-US" dirty="0"/>
          </a:p>
        </p:txBody>
      </p:sp>
      <p:sp>
        <p:nvSpPr>
          <p:cNvPr id="3" name="Content Placeholder 2"/>
          <p:cNvSpPr>
            <a:spLocks noGrp="1"/>
          </p:cNvSpPr>
          <p:nvPr>
            <p:ph idx="1"/>
          </p:nvPr>
        </p:nvSpPr>
        <p:spPr/>
        <p:txBody>
          <a:bodyPr>
            <a:normAutofit/>
          </a:bodyPr>
          <a:lstStyle/>
          <a:p>
            <a:r>
              <a:rPr lang="en-US" dirty="0" smtClean="0"/>
              <a:t>Human genome project has allowed science to develop certain genetic markers. It can detect the presence of certain gene variations on the chromosome. </a:t>
            </a:r>
          </a:p>
          <a:p>
            <a:r>
              <a:rPr lang="en-US" dirty="0" smtClean="0"/>
              <a:t>These genes may either be a direct cause of a disorder or may simply indicate a predisposition for a trait. </a:t>
            </a:r>
          </a:p>
          <a:p>
            <a:pPr lvl="1"/>
            <a:r>
              <a:rPr lang="en-US" dirty="0" smtClean="0"/>
              <a:t>Doctors or genetic counselors can use these markers to screen patients and determine if they may be carriers.</a:t>
            </a:r>
            <a:endParaRPr lang="en-US" dirty="0"/>
          </a:p>
        </p:txBody>
      </p:sp>
    </p:spTree>
    <p:extLst>
      <p:ext uri="{BB962C8B-B14F-4D97-AF65-F5344CB8AC3E}">
        <p14:creationId xmlns:p14="http://schemas.microsoft.com/office/powerpoint/2010/main" val="244987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80</TotalTime>
  <Words>836</Words>
  <Application>Microsoft Office PowerPoint</Application>
  <PresentationFormat>On-screen Show (4:3)</PresentationFormat>
  <Paragraphs>61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MS PGothic</vt:lpstr>
      <vt:lpstr>Arial</vt:lpstr>
      <vt:lpstr>Bookman Old Style</vt:lpstr>
      <vt:lpstr>Rockwell</vt:lpstr>
      <vt:lpstr>Damask</vt:lpstr>
      <vt:lpstr>Complete Station Race Assignment…</vt:lpstr>
      <vt:lpstr>How Can You Study Human Heredity?</vt:lpstr>
      <vt:lpstr>Pedigrees</vt:lpstr>
      <vt:lpstr>How Can I Tell What Type of Trait the Pedigree is Showing?</vt:lpstr>
      <vt:lpstr>How Can I Tell What Type of Trait the Pedigree is Showing?</vt:lpstr>
      <vt:lpstr>How Can I Tell What Type of Trait the Pedigree is Showing?</vt:lpstr>
      <vt:lpstr>Pedigree Practice - Handout</vt:lpstr>
      <vt:lpstr>Can We Tell if a Baby Has a Genetic Disease?</vt:lpstr>
      <vt:lpstr>Can We Tell if a Baby Has a Genetic Disease?</vt:lpstr>
      <vt:lpstr>Can You Prevent and/or Treat Genetic Disorders?</vt:lpstr>
      <vt:lpstr>Can You Prevent and/or Treat Genetic Disorders?</vt:lpstr>
      <vt:lpstr>Karyotypes</vt:lpstr>
      <vt:lpstr>Karyotypes</vt:lpstr>
      <vt:lpstr>Karyotype Stations - Handout</vt:lpstr>
    </vt:vector>
  </TitlesOfParts>
  <Company>Lincoln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Lambert iii, Delbert</dc:creator>
  <cp:lastModifiedBy>Moss, Madison</cp:lastModifiedBy>
  <cp:revision>12</cp:revision>
  <dcterms:created xsi:type="dcterms:W3CDTF">2016-04-25T16:51:14Z</dcterms:created>
  <dcterms:modified xsi:type="dcterms:W3CDTF">2018-04-27T12:44:41Z</dcterms:modified>
</cp:coreProperties>
</file>