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3"/>
  </p:notesMasterIdLst>
  <p:sldIdLst>
    <p:sldId id="282" r:id="rId2"/>
    <p:sldId id="257" r:id="rId3"/>
    <p:sldId id="258" r:id="rId4"/>
    <p:sldId id="259" r:id="rId5"/>
    <p:sldId id="263" r:id="rId6"/>
    <p:sldId id="261" r:id="rId7"/>
    <p:sldId id="265" r:id="rId8"/>
    <p:sldId id="266" r:id="rId9"/>
    <p:sldId id="283" r:id="rId10"/>
    <p:sldId id="284" r:id="rId11"/>
    <p:sldId id="281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7F2C8-5F45-4C3D-A644-138A6FEC27D0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E9920-0256-4FC3-87CC-8315ED4C3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0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25AE5DCD-34CD-4042-AD56-BD7B6DBB996A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91FD992F-FD1A-4FA7-A596-8E7DD2A2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8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5DCD-34CD-4042-AD56-BD7B6DBB996A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992F-FD1A-4FA7-A596-8E7DD2A2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4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5DCD-34CD-4042-AD56-BD7B6DBB996A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992F-FD1A-4FA7-A596-8E7DD2A2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0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5DCD-34CD-4042-AD56-BD7B6DBB996A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992F-FD1A-4FA7-A596-8E7DD2A2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64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5DCD-34CD-4042-AD56-BD7B6DBB996A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992F-FD1A-4FA7-A596-8E7DD2A2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6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5DCD-34CD-4042-AD56-BD7B6DBB996A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992F-FD1A-4FA7-A596-8E7DD2A2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88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5DCD-34CD-4042-AD56-BD7B6DBB996A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992F-FD1A-4FA7-A596-8E7DD2A2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14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5DCD-34CD-4042-AD56-BD7B6DBB996A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992F-FD1A-4FA7-A596-8E7DD2A2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57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5DCD-34CD-4042-AD56-BD7B6DBB996A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992F-FD1A-4FA7-A596-8E7DD2A2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0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5DCD-34CD-4042-AD56-BD7B6DBB996A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992F-FD1A-4FA7-A596-8E7DD2A2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8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5DCD-34CD-4042-AD56-BD7B6DBB996A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992F-FD1A-4FA7-A596-8E7DD2A2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5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5DCD-34CD-4042-AD56-BD7B6DBB996A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992F-FD1A-4FA7-A596-8E7DD2A2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3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5DCD-34CD-4042-AD56-BD7B6DBB996A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992F-FD1A-4FA7-A596-8E7DD2A2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6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5DCD-34CD-4042-AD56-BD7B6DBB996A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992F-FD1A-4FA7-A596-8E7DD2A2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1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5DCD-34CD-4042-AD56-BD7B6DBB996A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992F-FD1A-4FA7-A596-8E7DD2A2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4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5DCD-34CD-4042-AD56-BD7B6DBB996A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992F-FD1A-4FA7-A596-8E7DD2A2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0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5DCD-34CD-4042-AD56-BD7B6DBB996A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992F-FD1A-4FA7-A596-8E7DD2A2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1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AE5DCD-34CD-4042-AD56-BD7B6DBB996A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FD992F-FD1A-4FA7-A596-8E7DD2A2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86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6W2dhLRhw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n.com/2016/09/21/health/what-is-antimicrobial-resistance-amr/" TargetMode="External"/><Relationship Id="rId2" Type="http://schemas.openxmlformats.org/officeDocument/2006/relationships/hyperlink" Target="https://www.youtube.com/watch?v=znnp-Ivj2e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64JUJdZdDQ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42C6ajjqW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7- evolution &amp; classification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7.2 Population 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21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prstClr val="white"/>
              </a:buClr>
            </a:pPr>
            <a:r>
              <a:rPr lang="en-US" sz="1800" u="sng" dirty="0">
                <a:solidFill>
                  <a:prstClr val="white"/>
                </a:solidFill>
              </a:rPr>
              <a:t>Mutations: </a:t>
            </a:r>
            <a:r>
              <a:rPr lang="en-US" sz="1800" dirty="0">
                <a:solidFill>
                  <a:prstClr val="white"/>
                </a:solidFill>
              </a:rPr>
              <a:t>change in the DNA of organisms</a:t>
            </a:r>
          </a:p>
          <a:p>
            <a:pPr lvl="1">
              <a:buClr>
                <a:prstClr val="white"/>
              </a:buClr>
            </a:pPr>
            <a:r>
              <a:rPr lang="en-US" sz="1800" dirty="0">
                <a:solidFill>
                  <a:prstClr val="white"/>
                </a:solidFill>
              </a:rPr>
              <a:t>Changes in chromosome number: </a:t>
            </a:r>
            <a:r>
              <a:rPr lang="en-US" sz="1800" dirty="0" err="1">
                <a:solidFill>
                  <a:prstClr val="white"/>
                </a:solidFill>
                <a:hlinkClick r:id="rId2"/>
              </a:rPr>
              <a:t>polyploids</a:t>
            </a:r>
            <a:r>
              <a:rPr lang="en-US" sz="1800" dirty="0">
                <a:solidFill>
                  <a:prstClr val="white"/>
                </a:solidFill>
              </a:rPr>
              <a:t> (only mate with other </a:t>
            </a:r>
            <a:r>
              <a:rPr lang="en-US" sz="1800" dirty="0" err="1">
                <a:solidFill>
                  <a:prstClr val="white"/>
                </a:solidFill>
              </a:rPr>
              <a:t>polyploids</a:t>
            </a:r>
            <a:r>
              <a:rPr lang="en-US" sz="1800" dirty="0">
                <a:solidFill>
                  <a:prstClr val="white"/>
                </a:solidFill>
              </a:rPr>
              <a:t>)</a:t>
            </a:r>
          </a:p>
          <a:p>
            <a:pPr lvl="2">
              <a:buClr>
                <a:prstClr val="white"/>
              </a:buClr>
            </a:pPr>
            <a:r>
              <a:rPr lang="en-US" sz="1800" dirty="0">
                <a:solidFill>
                  <a:prstClr val="white"/>
                </a:solidFill>
              </a:rPr>
              <a:t>Stop video at 3:00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97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Gradualism </a:t>
            </a:r>
            <a:r>
              <a:rPr lang="en-US" dirty="0"/>
              <a:t>describes speciation that occurs over a long period of time due to the accumulation of small changes.</a:t>
            </a:r>
          </a:p>
          <a:p>
            <a:r>
              <a:rPr lang="en-US" u="sng" dirty="0"/>
              <a:t>Punctuated equilibrium </a:t>
            </a:r>
            <a:r>
              <a:rPr lang="en-US" dirty="0"/>
              <a:t>describes speciation that occurs in rapid bursts that may be separated by 1000’s of years of stability. The primary stimulus is environmental change.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1690689"/>
            <a:ext cx="4514850" cy="441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50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Evolution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Co-evolution: </a:t>
            </a:r>
            <a:r>
              <a:rPr lang="en-US" dirty="0"/>
              <a:t>two species evolving at the same time together</a:t>
            </a:r>
          </a:p>
          <a:p>
            <a:pPr lvl="1"/>
            <a:r>
              <a:rPr lang="en-US" dirty="0"/>
              <a:t>Example: insects and flowering plants</a:t>
            </a:r>
          </a:p>
          <a:p>
            <a:r>
              <a:rPr lang="en-US" u="sng" dirty="0"/>
              <a:t>Convergent evolution: </a:t>
            </a:r>
            <a:r>
              <a:rPr lang="en-US" dirty="0"/>
              <a:t>two species evolving similar traits for similar habitats</a:t>
            </a:r>
          </a:p>
          <a:p>
            <a:pPr lvl="1"/>
            <a:r>
              <a:rPr lang="en-US" dirty="0"/>
              <a:t>Example: penguin, fish, dolphin</a:t>
            </a:r>
          </a:p>
          <a:p>
            <a:r>
              <a:rPr lang="en-US" u="sng" dirty="0"/>
              <a:t>Divergent evolution: </a:t>
            </a:r>
            <a:r>
              <a:rPr lang="en-US" dirty="0"/>
              <a:t>two species become more different over time</a:t>
            </a:r>
          </a:p>
          <a:p>
            <a:pPr lvl="1"/>
            <a:r>
              <a:rPr lang="en-US" dirty="0"/>
              <a:t>Example: Grand Canyon squirrels</a:t>
            </a:r>
          </a:p>
        </p:txBody>
      </p:sp>
    </p:spTree>
    <p:extLst>
      <p:ext uri="{BB962C8B-B14F-4D97-AF65-F5344CB8AC3E}">
        <p14:creationId xmlns:p14="http://schemas.microsoft.com/office/powerpoint/2010/main" val="2379996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Evolution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 selection and evolution depend on beneficial adaptations:</a:t>
            </a:r>
          </a:p>
          <a:p>
            <a:pPr lvl="1"/>
            <a:r>
              <a:rPr lang="en-US" u="sng" dirty="0"/>
              <a:t>Camouflage: </a:t>
            </a:r>
            <a:r>
              <a:rPr lang="en-US" dirty="0"/>
              <a:t>adaptation in which organisms blend into their environments</a:t>
            </a:r>
          </a:p>
          <a:p>
            <a:pPr lvl="1"/>
            <a:r>
              <a:rPr lang="en-US" u="sng" dirty="0"/>
              <a:t>Mimicry: </a:t>
            </a:r>
            <a:r>
              <a:rPr lang="en-US" dirty="0"/>
              <a:t>adaptation in which one species imitates or copies another species to ward off predators</a:t>
            </a:r>
          </a:p>
          <a:p>
            <a:pPr lvl="2"/>
            <a:r>
              <a:rPr lang="en-US" dirty="0"/>
              <a:t>Example: viceroy butterfly looks like a poisonous monarch</a:t>
            </a:r>
          </a:p>
        </p:txBody>
      </p:sp>
    </p:spTree>
    <p:extLst>
      <p:ext uri="{BB962C8B-B14F-4D97-AF65-F5344CB8AC3E}">
        <p14:creationId xmlns:p14="http://schemas.microsoft.com/office/powerpoint/2010/main" val="5703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Evolution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How do we see natural selection?</a:t>
            </a:r>
          </a:p>
          <a:p>
            <a:pPr lvl="1"/>
            <a:r>
              <a:rPr lang="en-US" sz="2000" dirty="0"/>
              <a:t>Pesticide and antibiotic resistance; mutation rate in viruses</a:t>
            </a:r>
          </a:p>
          <a:p>
            <a:pPr lvl="2"/>
            <a:r>
              <a:rPr lang="en-US" sz="2000" dirty="0"/>
              <a:t>Example: methicillin-resistant staphylococcus aureus (MRSA)</a:t>
            </a:r>
          </a:p>
        </p:txBody>
      </p:sp>
      <p:pic>
        <p:nvPicPr>
          <p:cNvPr id="10" name="Picture 1" descr="8 2013 Bio 8 Evolution.048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t="44848" r="32726" b="22891"/>
          <a:stretch/>
        </p:blipFill>
        <p:spPr bwMode="auto">
          <a:xfrm>
            <a:off x="4849104" y="2384461"/>
            <a:ext cx="4294896" cy="270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73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Evolution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Written Response #6: How does human health and immunity relate to evolution?</a:t>
            </a:r>
          </a:p>
          <a:p>
            <a:pPr lvl="1"/>
            <a:r>
              <a:rPr lang="en-US" dirty="0"/>
              <a:t>Interactions with bacteria and viruses allow us to closely examine natural selection.</a:t>
            </a:r>
          </a:p>
          <a:p>
            <a:pPr lvl="2"/>
            <a:r>
              <a:rPr lang="en-US" dirty="0"/>
              <a:t>Immune system: body’s defense against invading pathogens </a:t>
            </a:r>
          </a:p>
        </p:txBody>
      </p:sp>
    </p:spTree>
    <p:extLst>
      <p:ext uri="{BB962C8B-B14F-4D97-AF65-F5344CB8AC3E}">
        <p14:creationId xmlns:p14="http://schemas.microsoft.com/office/powerpoint/2010/main" val="290221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Evolution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u="sng" dirty="0"/>
              <a:t>Bacteria</a:t>
            </a:r>
            <a:r>
              <a:rPr lang="en-US" sz="2000" dirty="0"/>
              <a:t>: prokaryotic living organism that may cause illness</a:t>
            </a:r>
          </a:p>
          <a:p>
            <a:r>
              <a:rPr lang="en-US" sz="2000" u="sng" dirty="0"/>
              <a:t>Viruses: </a:t>
            </a:r>
            <a:r>
              <a:rPr lang="en-US" sz="2000" dirty="0" err="1"/>
              <a:t>NONliving</a:t>
            </a:r>
            <a:r>
              <a:rPr lang="en-US" sz="2000" dirty="0"/>
              <a:t> pathogens that may reproduce inside a host</a:t>
            </a:r>
          </a:p>
        </p:txBody>
      </p:sp>
      <p:pic>
        <p:nvPicPr>
          <p:cNvPr id="1026" name="Picture 2" descr="https://upload.wikimedia.org/wikipedia/commons/thumb/c/c5/Prokaryote_cell.svg/914px-Prokaryote_cell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332" y="770009"/>
            <a:ext cx="2389524" cy="267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umanillnesses.com/original/images/hdc_0001_0003_0_img0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931" y="4001294"/>
            <a:ext cx="320992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074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Evolution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Treatment of pathogens:</a:t>
            </a:r>
          </a:p>
          <a:p>
            <a:pPr lvl="1"/>
            <a:r>
              <a:rPr lang="en-US" sz="2400" u="sng" dirty="0"/>
              <a:t>Antibiotics: </a:t>
            </a:r>
            <a:r>
              <a:rPr lang="en-US" sz="2400" dirty="0"/>
              <a:t>eliminate (kill) bacterial infections</a:t>
            </a:r>
          </a:p>
          <a:p>
            <a:pPr lvl="1"/>
            <a:r>
              <a:rPr lang="en-US" sz="2400" u="sng" dirty="0"/>
              <a:t>Antivirals: </a:t>
            </a:r>
            <a:r>
              <a:rPr lang="en-US" sz="2400" dirty="0"/>
              <a:t>fights against viral infections</a:t>
            </a:r>
          </a:p>
          <a:p>
            <a:pPr lvl="1"/>
            <a:r>
              <a:rPr lang="en-US" sz="2400" u="sng" dirty="0"/>
              <a:t>Vaccines: </a:t>
            </a:r>
            <a:r>
              <a:rPr lang="en-US" sz="2400" dirty="0"/>
              <a:t>prevent viral infections</a:t>
            </a:r>
          </a:p>
        </p:txBody>
      </p:sp>
    </p:spTree>
    <p:extLst>
      <p:ext uri="{BB962C8B-B14F-4D97-AF65-F5344CB8AC3E}">
        <p14:creationId xmlns:p14="http://schemas.microsoft.com/office/powerpoint/2010/main" val="2685887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Lines of Defense in the Human Body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line of defense: keeps pathogens out of the body</a:t>
            </a:r>
          </a:p>
          <a:p>
            <a:pPr lvl="1"/>
            <a:r>
              <a:rPr lang="en-US" dirty="0"/>
              <a:t>Skin, mucous, tears, stomach acid,</a:t>
            </a:r>
          </a:p>
          <a:p>
            <a:pPr lvl="2"/>
            <a:r>
              <a:rPr lang="en-US" dirty="0"/>
              <a:t>Not specific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line of defense: cellular processes</a:t>
            </a:r>
          </a:p>
          <a:p>
            <a:pPr lvl="1"/>
            <a:r>
              <a:rPr lang="en-US" dirty="0"/>
              <a:t>White blood cells (pus)</a:t>
            </a:r>
          </a:p>
          <a:p>
            <a:pPr lvl="1"/>
            <a:r>
              <a:rPr lang="en-US" dirty="0"/>
              <a:t>Fever: slows pathogen growth</a:t>
            </a:r>
          </a:p>
          <a:p>
            <a:pPr lvl="2"/>
            <a:r>
              <a:rPr lang="en-US" dirty="0"/>
              <a:t>Not specific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line of defense: immune response</a:t>
            </a:r>
          </a:p>
          <a:p>
            <a:pPr lvl="1"/>
            <a:r>
              <a:rPr lang="en-US" dirty="0"/>
              <a:t>Important cells: lymphocytes (B-cells and T-cells)</a:t>
            </a:r>
          </a:p>
          <a:p>
            <a:pPr lvl="2"/>
            <a:r>
              <a:rPr lang="en-US" dirty="0"/>
              <a:t>B-cells (lymphocytes): produce antibodies</a:t>
            </a:r>
          </a:p>
          <a:p>
            <a:pPr lvl="3"/>
            <a:r>
              <a:rPr lang="en-US" dirty="0"/>
              <a:t>Have the ability to recognize infected cells</a:t>
            </a:r>
          </a:p>
          <a:p>
            <a:pPr lvl="2"/>
            <a:r>
              <a:rPr lang="en-US" dirty="0"/>
              <a:t>T-cells (lymphocytes): help active B-cells and kill infected cells</a:t>
            </a:r>
          </a:p>
        </p:txBody>
      </p:sp>
    </p:spTree>
    <p:extLst>
      <p:ext uri="{BB962C8B-B14F-4D97-AF65-F5344CB8AC3E}">
        <p14:creationId xmlns:p14="http://schemas.microsoft.com/office/powerpoint/2010/main" val="2647062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Evolution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Immunity from an evolutionary perspective: wards off invading pathogens, but surviving strains may evolve rapidly to infect its host</a:t>
            </a:r>
          </a:p>
        </p:txBody>
      </p:sp>
    </p:spTree>
    <p:extLst>
      <p:ext uri="{BB962C8B-B14F-4D97-AF65-F5344CB8AC3E}">
        <p14:creationId xmlns:p14="http://schemas.microsoft.com/office/powerpoint/2010/main" val="44035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Evolution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Population evolution: </a:t>
            </a:r>
            <a:r>
              <a:rPr lang="en-US" sz="2400" dirty="0"/>
              <a:t>overall change in a whole population of organisms</a:t>
            </a:r>
          </a:p>
          <a:p>
            <a:r>
              <a:rPr lang="en-US" sz="2400" u="sng" dirty="0"/>
              <a:t>Gene pool: </a:t>
            </a:r>
            <a:r>
              <a:rPr lang="en-US" sz="2400" dirty="0"/>
              <a:t>all the available genes carried in a particular species</a:t>
            </a:r>
          </a:p>
          <a:p>
            <a:r>
              <a:rPr lang="en-US" sz="2400" u="sng" dirty="0"/>
              <a:t>Genetic drift: </a:t>
            </a:r>
            <a:r>
              <a:rPr lang="en-US" sz="2400" dirty="0"/>
              <a:t>change in the frequency of an allele in a population</a:t>
            </a:r>
          </a:p>
        </p:txBody>
      </p:sp>
    </p:spTree>
    <p:extLst>
      <p:ext uri="{BB962C8B-B14F-4D97-AF65-F5344CB8AC3E}">
        <p14:creationId xmlns:p14="http://schemas.microsoft.com/office/powerpoint/2010/main" val="1224607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Immune Responses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Active: </a:t>
            </a:r>
            <a:r>
              <a:rPr lang="en-US" dirty="0"/>
              <a:t>provides protection with direct immune response</a:t>
            </a:r>
          </a:p>
          <a:p>
            <a:pPr lvl="1"/>
            <a:r>
              <a:rPr lang="en-US" dirty="0"/>
              <a:t>Causes immune system to produce antibodies (B-cells)</a:t>
            </a:r>
          </a:p>
          <a:p>
            <a:pPr lvl="2"/>
            <a:r>
              <a:rPr lang="en-US" dirty="0"/>
              <a:t>Examples: vaccines: injection of weakened particles to trigger immune response</a:t>
            </a:r>
          </a:p>
          <a:p>
            <a:pPr lvl="3"/>
            <a:r>
              <a:rPr lang="en-US" dirty="0"/>
              <a:t>Prevents viral infections</a:t>
            </a:r>
          </a:p>
          <a:p>
            <a:r>
              <a:rPr lang="en-US" u="sng" dirty="0"/>
              <a:t>Passive: </a:t>
            </a:r>
            <a:r>
              <a:rPr lang="en-US" dirty="0"/>
              <a:t>protection form another source</a:t>
            </a:r>
          </a:p>
          <a:p>
            <a:pPr lvl="1"/>
            <a:r>
              <a:rPr lang="en-US" dirty="0"/>
              <a:t>Antibodies are acquired from another source</a:t>
            </a:r>
          </a:p>
          <a:p>
            <a:pPr lvl="1"/>
            <a:r>
              <a:rPr lang="en-US" dirty="0"/>
              <a:t>Only provides temporary protection</a:t>
            </a:r>
          </a:p>
          <a:p>
            <a:pPr lvl="1"/>
            <a:r>
              <a:rPr lang="en-US" dirty="0"/>
              <a:t>Examples: mother’s breast milk passes antibodies to child</a:t>
            </a:r>
          </a:p>
        </p:txBody>
      </p:sp>
    </p:spTree>
    <p:extLst>
      <p:ext uri="{BB962C8B-B14F-4D97-AF65-F5344CB8AC3E}">
        <p14:creationId xmlns:p14="http://schemas.microsoft.com/office/powerpoint/2010/main" val="839070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Antibiotic and Bacteria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www.youtube.com/watch?v=znnp-Ivj2ek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http://www.cnn.com/2016/09/21/health/what-is-antimicrobial-resistance-amr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88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Evolution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Genetic equilibrium: </a:t>
            </a:r>
            <a:r>
              <a:rPr lang="en-US" sz="2400" dirty="0"/>
              <a:t>occurs when allele frequencies remain stable</a:t>
            </a:r>
          </a:p>
          <a:p>
            <a:pPr lvl="1"/>
            <a:r>
              <a:rPr lang="en-US" sz="2400" dirty="0"/>
              <a:t>Gene frequencies are dependent on natural selection</a:t>
            </a:r>
          </a:p>
          <a:p>
            <a:r>
              <a:rPr lang="en-US" sz="2400" b="1" dirty="0"/>
              <a:t>3 types of natural selection</a:t>
            </a:r>
            <a:r>
              <a:rPr lang="en-US" sz="2400" b="1" dirty="0" smtClean="0"/>
              <a:t>: </a:t>
            </a:r>
          </a:p>
          <a:p>
            <a:pPr lvl="1"/>
            <a:r>
              <a:rPr lang="en-US" sz="2200" b="1" dirty="0" smtClean="0"/>
              <a:t>Stabilizing Selection, Disruptive Selection, Directional Selection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53501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Evolution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Stabilizing Selection: </a:t>
            </a:r>
            <a:r>
              <a:rPr lang="en-US" dirty="0"/>
              <a:t>nature favors the </a:t>
            </a:r>
            <a:r>
              <a:rPr lang="en-US" u="sng" dirty="0"/>
              <a:t>average phenotype </a:t>
            </a:r>
            <a:r>
              <a:rPr lang="en-US" dirty="0"/>
              <a:t>in a population (draw graph to the right)</a:t>
            </a:r>
          </a:p>
          <a:p>
            <a:pPr lvl="1"/>
            <a:r>
              <a:rPr lang="en-US" sz="1800" dirty="0"/>
              <a:t>Example: average weight babies (smaller babies are susceptible to illness and larger babies have complication in delivery)</a:t>
            </a:r>
          </a:p>
          <a:p>
            <a:pPr lvl="1"/>
            <a:r>
              <a:rPr lang="en-US" sz="1800" i="1" dirty="0"/>
              <a:t>May decrease genetic variation</a:t>
            </a:r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16425" y="2704390"/>
            <a:ext cx="3813175" cy="2523958"/>
          </a:xfrm>
        </p:spPr>
      </p:pic>
    </p:spTree>
    <p:extLst>
      <p:ext uri="{BB962C8B-B14F-4D97-AF65-F5344CB8AC3E}">
        <p14:creationId xmlns:p14="http://schemas.microsoft.com/office/powerpoint/2010/main" val="1375277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Evolution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Disruptive Selection: </a:t>
            </a:r>
            <a:r>
              <a:rPr lang="en-US" dirty="0"/>
              <a:t>nature favors both extreme phenotypes in a population (draw graph to the right)</a:t>
            </a:r>
          </a:p>
          <a:p>
            <a:pPr lvl="1"/>
            <a:r>
              <a:rPr lang="en-US" dirty="0"/>
              <a:t>Example: clam shell color against environment (dark and light clams may be camouflaged against sandy and rocky backgrounds while medium clams are not camouflaged in either location)</a:t>
            </a: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/>
        </p:blipFill>
        <p:spPr>
          <a:xfrm>
            <a:off x="4416425" y="2536428"/>
            <a:ext cx="3813175" cy="2859881"/>
          </a:xfrm>
        </p:spPr>
      </p:pic>
    </p:spTree>
    <p:extLst>
      <p:ext uri="{BB962C8B-B14F-4D97-AF65-F5344CB8AC3E}">
        <p14:creationId xmlns:p14="http://schemas.microsoft.com/office/powerpoint/2010/main" val="3845976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Evolution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4167292"/>
          </a:xfrm>
        </p:spPr>
        <p:txBody>
          <a:bodyPr>
            <a:normAutofit/>
          </a:bodyPr>
          <a:lstStyle/>
          <a:p>
            <a:r>
              <a:rPr lang="en-US" u="sng" dirty="0"/>
              <a:t>Directional Selection: </a:t>
            </a:r>
            <a:r>
              <a:rPr lang="en-US" dirty="0"/>
              <a:t>nature favors one extreme phenotype in a population (draw graph to the right)</a:t>
            </a:r>
          </a:p>
          <a:p>
            <a:pPr lvl="1"/>
            <a:r>
              <a:rPr lang="en-US" sz="1800" dirty="0"/>
              <a:t>Example: finch beak size in different seasons (during wet season, finches with smaller beaks were more successful due to plentiful smaller seeds)</a:t>
            </a:r>
          </a:p>
          <a:p>
            <a:pPr lvl="1"/>
            <a:r>
              <a:rPr lang="en-US" sz="1800" dirty="0"/>
              <a:t>May cause a shift in the average phenotype</a:t>
            </a:r>
          </a:p>
        </p:txBody>
      </p:sp>
      <p:pic>
        <p:nvPicPr>
          <p:cNvPr id="10" name="Picture 2" descr="http://img.sparknotes.com/figures/A/a3aa6bb95c7d70781cc0089d17f9160f/direct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092" y="2434308"/>
            <a:ext cx="3442508" cy="3234971"/>
          </a:xfrm>
        </p:spPr>
      </p:pic>
    </p:spTree>
    <p:extLst>
      <p:ext uri="{BB962C8B-B14F-4D97-AF65-F5344CB8AC3E}">
        <p14:creationId xmlns:p14="http://schemas.microsoft.com/office/powerpoint/2010/main" val="2109588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Natural Selection </a:t>
            </a:r>
            <a:r>
              <a:rPr lang="en-US" altLang="en-US">
                <a:hlinkClick r:id="rId2"/>
              </a:rPr>
              <a:t>Video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52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Evolution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8194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US" u="sng" dirty="0"/>
              <a:t>Speciation: </a:t>
            </a:r>
            <a:r>
              <a:rPr lang="en-US" dirty="0"/>
              <a:t>the evolution of a new species due to changes in each population</a:t>
            </a:r>
          </a:p>
          <a:p>
            <a:r>
              <a:rPr lang="en-US" i="1" dirty="0"/>
              <a:t>Caused by changes in allele frequencies in gene pool</a:t>
            </a:r>
          </a:p>
          <a:p>
            <a:pPr lvl="1"/>
            <a:r>
              <a:rPr lang="en-US" u="sng" dirty="0"/>
              <a:t>Geographic isolation: </a:t>
            </a:r>
            <a:r>
              <a:rPr lang="en-US" dirty="0"/>
              <a:t>physical barrier separates species</a:t>
            </a:r>
          </a:p>
          <a:p>
            <a:pPr lvl="2"/>
            <a:r>
              <a:rPr lang="en-US" dirty="0"/>
              <a:t>Leads to reproductive </a:t>
            </a:r>
            <a:r>
              <a:rPr lang="en-US" dirty="0" smtClean="0"/>
              <a:t>isolation</a:t>
            </a:r>
            <a:endParaRPr lang="en-US" dirty="0"/>
          </a:p>
          <a:p>
            <a:pPr lvl="1"/>
            <a:r>
              <a:rPr lang="en-US" u="sng" dirty="0"/>
              <a:t>Reproductive isolation: </a:t>
            </a:r>
            <a:r>
              <a:rPr lang="en-US" dirty="0"/>
              <a:t>prevents </a:t>
            </a:r>
            <a:r>
              <a:rPr lang="en-US" dirty="0" smtClean="0"/>
              <a:t>interbreeding</a:t>
            </a:r>
          </a:p>
        </p:txBody>
      </p:sp>
    </p:spTree>
    <p:extLst>
      <p:ext uri="{BB962C8B-B14F-4D97-AF65-F5344CB8AC3E}">
        <p14:creationId xmlns:p14="http://schemas.microsoft.com/office/powerpoint/2010/main" val="1812618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prstClr val="white"/>
              </a:buClr>
            </a:pPr>
            <a:r>
              <a:rPr lang="en-US" u="sng" dirty="0">
                <a:solidFill>
                  <a:prstClr val="white"/>
                </a:solidFill>
              </a:rPr>
              <a:t>Behavioral Isolation</a:t>
            </a:r>
            <a:r>
              <a:rPr lang="en-US" u="sng" dirty="0" smtClean="0">
                <a:solidFill>
                  <a:prstClr val="white"/>
                </a:solidFill>
              </a:rPr>
              <a:t>: </a:t>
            </a:r>
            <a:r>
              <a:rPr lang="en-US" dirty="0" smtClean="0">
                <a:solidFill>
                  <a:prstClr val="white"/>
                </a:solidFill>
              </a:rPr>
              <a:t>Reproductive “barrier” due to differences in courtship behaviors. (Mating Rituals)</a:t>
            </a:r>
          </a:p>
          <a:p>
            <a:pPr lvl="1">
              <a:buClr>
                <a:prstClr val="white"/>
              </a:buClr>
            </a:pPr>
            <a:r>
              <a:rPr lang="en-US" u="sng" dirty="0" smtClean="0">
                <a:solidFill>
                  <a:prstClr val="white"/>
                </a:solidFill>
                <a:hlinkClick r:id="rId2"/>
              </a:rPr>
              <a:t>Moon Walking to Impress the Ladies</a:t>
            </a:r>
            <a:endParaRPr lang="en-US" u="sng" dirty="0" smtClean="0">
              <a:solidFill>
                <a:prstClr val="white"/>
              </a:solidFill>
            </a:endParaRPr>
          </a:p>
          <a:p>
            <a:pPr lvl="1">
              <a:buClr>
                <a:prstClr val="white"/>
              </a:buClr>
            </a:pPr>
            <a:r>
              <a:rPr lang="en-US" u="sng" dirty="0" smtClean="0">
                <a:solidFill>
                  <a:prstClr val="white"/>
                </a:solidFill>
              </a:rPr>
              <a:t>Temporal Isolation: </a:t>
            </a:r>
            <a:r>
              <a:rPr lang="en-US" dirty="0" smtClean="0">
                <a:solidFill>
                  <a:prstClr val="white"/>
                </a:solidFill>
              </a:rPr>
              <a:t>Difference in timing of sexual maturity.</a:t>
            </a:r>
          </a:p>
          <a:p>
            <a:pPr lvl="2">
              <a:buClr>
                <a:prstClr val="white"/>
              </a:buClr>
            </a:pPr>
            <a:r>
              <a:rPr lang="en-US" dirty="0" smtClean="0">
                <a:solidFill>
                  <a:prstClr val="white"/>
                </a:solidFill>
              </a:rPr>
              <a:t>Blooming seasons doesn’t match in different types of Lettuce in southeastern U.S.</a:t>
            </a:r>
          </a:p>
          <a:p>
            <a:pPr lvl="2">
              <a:buClr>
                <a:prstClr val="white"/>
              </a:buClr>
            </a:pPr>
            <a:r>
              <a:rPr lang="en-US" dirty="0" smtClean="0">
                <a:solidFill>
                  <a:prstClr val="white"/>
                </a:solidFill>
              </a:rPr>
              <a:t>Breeding Seasons doesn’t match in American Toads and Fowler Toads.</a:t>
            </a:r>
          </a:p>
          <a:p>
            <a:pPr lvl="2">
              <a:buClr>
                <a:prstClr val="white"/>
              </a:buClr>
            </a:pPr>
            <a:r>
              <a:rPr lang="en-US" dirty="0" smtClean="0">
                <a:solidFill>
                  <a:prstClr val="white"/>
                </a:solidFill>
              </a:rPr>
              <a:t>Different time of day—Fruit Flies</a:t>
            </a:r>
            <a:endParaRPr lang="en-US" dirty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170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170</TotalTime>
  <Words>801</Words>
  <Application>Microsoft Office PowerPoint</Application>
  <PresentationFormat>On-screen Show (4:3)</PresentationFormat>
  <Paragraphs>99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Celestial</vt:lpstr>
      <vt:lpstr>Unit 7- evolution &amp; classification</vt:lpstr>
      <vt:lpstr>Population Evolution</vt:lpstr>
      <vt:lpstr>Population Evolution</vt:lpstr>
      <vt:lpstr>Population Evolution</vt:lpstr>
      <vt:lpstr>Population Evolution</vt:lpstr>
      <vt:lpstr>Population Evolution</vt:lpstr>
      <vt:lpstr>Types of Natural Selection Video</vt:lpstr>
      <vt:lpstr>Population Evolution</vt:lpstr>
      <vt:lpstr>Population Evolution</vt:lpstr>
      <vt:lpstr>Population evolution</vt:lpstr>
      <vt:lpstr>Population Evolution</vt:lpstr>
      <vt:lpstr>Population Evolution</vt:lpstr>
      <vt:lpstr>Population Evolution</vt:lpstr>
      <vt:lpstr>Population Evolution</vt:lpstr>
      <vt:lpstr>Population Evolution</vt:lpstr>
      <vt:lpstr>Population Evolution</vt:lpstr>
      <vt:lpstr>Population Evolution</vt:lpstr>
      <vt:lpstr>Lines of Defense in the Human Body</vt:lpstr>
      <vt:lpstr>Population Evolution</vt:lpstr>
      <vt:lpstr>Immune Responses</vt:lpstr>
      <vt:lpstr>Antibiotic and Bacteria Activity</vt:lpstr>
    </vt:vector>
  </TitlesOfParts>
  <Company>Lincoln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Lambert iii, Delbert</dc:creator>
  <cp:lastModifiedBy>Moss, Madison</cp:lastModifiedBy>
  <cp:revision>19</cp:revision>
  <dcterms:created xsi:type="dcterms:W3CDTF">2016-08-19T15:09:28Z</dcterms:created>
  <dcterms:modified xsi:type="dcterms:W3CDTF">2018-05-08T17:28:47Z</dcterms:modified>
</cp:coreProperties>
</file>