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64" r:id="rId6"/>
    <p:sldId id="265" r:id="rId7"/>
    <p:sldId id="26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4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E27F-F5B1-4184-854A-D4BA07A6A05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20FC-48F7-4267-90AA-076DFD82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rFxu7NEoKC8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Selection in Animals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Gives a Hoot?</a:t>
            </a:r>
          </a:p>
        </p:txBody>
      </p:sp>
    </p:spTree>
    <p:extLst>
      <p:ext uri="{BB962C8B-B14F-4D97-AF65-F5344CB8AC3E}">
        <p14:creationId xmlns:p14="http://schemas.microsoft.com/office/powerpoint/2010/main" val="146338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Response #7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for evolution: what clues have scientists used to study evolution?</a:t>
            </a:r>
          </a:p>
          <a:p>
            <a:r>
              <a:rPr lang="en-US" dirty="0"/>
              <a:t>What pieces of evidence do you think are important?</a:t>
            </a:r>
          </a:p>
        </p:txBody>
      </p:sp>
    </p:spTree>
    <p:extLst>
      <p:ext uri="{BB962C8B-B14F-4D97-AF65-F5344CB8AC3E}">
        <p14:creationId xmlns:p14="http://schemas.microsoft.com/office/powerpoint/2010/main" val="271562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Biochemical (molecular) evidence:</a:t>
            </a:r>
          </a:p>
          <a:p>
            <a:pPr lvl="1"/>
            <a:r>
              <a:rPr lang="en-US" dirty="0"/>
              <a:t>DNA similarities:</a:t>
            </a:r>
          </a:p>
          <a:p>
            <a:pPr lvl="2"/>
            <a:r>
              <a:rPr lang="en-US" dirty="0"/>
              <a:t>Human Sequence:	AGG  CAT  AAA  CCA  ACC  GAT  TAA</a:t>
            </a:r>
          </a:p>
          <a:p>
            <a:pPr lvl="2"/>
            <a:r>
              <a:rPr lang="en-US" dirty="0"/>
              <a:t>Ape sequence:		AGG  CCC  CCT  CCA  ACC  GAT  TAA</a:t>
            </a:r>
          </a:p>
          <a:p>
            <a:pPr lvl="2"/>
            <a:r>
              <a:rPr lang="en-US" dirty="0"/>
              <a:t>Chimp sequence:	AGG  CCC  CCT  CCA  ACC  AGG  CCA</a:t>
            </a:r>
          </a:p>
          <a:p>
            <a:r>
              <a:rPr lang="en-US" dirty="0"/>
              <a:t>Chromosomal similarities (karyotypes)</a:t>
            </a:r>
          </a:p>
          <a:p>
            <a:pPr lvl="1"/>
            <a:r>
              <a:rPr lang="en-US" dirty="0"/>
              <a:t>Humans: 46 chromosomes</a:t>
            </a:r>
          </a:p>
          <a:p>
            <a:pPr lvl="1"/>
            <a:r>
              <a:rPr lang="en-US" dirty="0"/>
              <a:t>Chimpanzees: 48 chromosomes (Chimpanzee’s chromosome pair #2 and #3 fuse to resemble human’s pair #2</a:t>
            </a:r>
          </a:p>
        </p:txBody>
      </p:sp>
    </p:spTree>
    <p:extLst>
      <p:ext uri="{BB962C8B-B14F-4D97-AF65-F5344CB8AC3E}">
        <p14:creationId xmlns:p14="http://schemas.microsoft.com/office/powerpoint/2010/main" val="376776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Fossil record:</a:t>
            </a:r>
          </a:p>
          <a:p>
            <a:pPr lvl="1"/>
            <a:r>
              <a:rPr lang="en-US" dirty="0"/>
              <a:t>Relative Dating: exact age of fossil cannot be determined, only the order of appearance compared to fossils found in nearby rocks.</a:t>
            </a:r>
          </a:p>
          <a:p>
            <a:pPr lvl="2"/>
            <a:r>
              <a:rPr lang="en-US" dirty="0"/>
              <a:t>Older fossils are found in deeper rock layers</a:t>
            </a:r>
          </a:p>
          <a:p>
            <a:pPr lvl="1"/>
            <a:r>
              <a:rPr lang="en-US" dirty="0"/>
              <a:t>Absolute (Radioactive) Dating: gives a more exact age using natural decay of radioactive isotopes in organisms.</a:t>
            </a:r>
          </a:p>
        </p:txBody>
      </p:sp>
      <p:pic>
        <p:nvPicPr>
          <p:cNvPr id="1030" name="Picture 6" descr="http://www.bbc.co.uk/staticarchive/45e682c448bfef3a80f737152d81d9b17ff9f64a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563400"/>
            <a:ext cx="3886200" cy="287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90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Embryology: similarities among developing embryos</a:t>
            </a:r>
          </a:p>
          <a:p>
            <a:pPr lvl="1"/>
            <a:r>
              <a:rPr lang="en-US" dirty="0"/>
              <a:t>Humans for example have gills when developing</a:t>
            </a:r>
          </a:p>
        </p:txBody>
      </p:sp>
      <p:pic>
        <p:nvPicPr>
          <p:cNvPr id="2050" name="Picture 2" descr="http://images.tutorvista.com/content/organic-evolution/vertebrate-embryos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299856"/>
            <a:ext cx="4476822" cy="300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57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Homologous structures: structures derived from the same tissues but are used differently in different organisms</a:t>
            </a:r>
          </a:p>
          <a:p>
            <a:pPr lvl="1"/>
            <a:r>
              <a:rPr lang="en-US" dirty="0"/>
              <a:t>Indicate: common descent</a:t>
            </a:r>
          </a:p>
          <a:p>
            <a:pPr lvl="2"/>
            <a:r>
              <a:rPr lang="en-US" dirty="0"/>
              <a:t>The structures show morphological similarities among organisms</a:t>
            </a:r>
          </a:p>
          <a:p>
            <a:pPr lvl="2"/>
            <a:r>
              <a:rPr lang="en-US" dirty="0"/>
              <a:t>Similar bone origins</a:t>
            </a:r>
          </a:p>
          <a:p>
            <a:pPr lvl="2"/>
            <a:r>
              <a:rPr lang="en-US" dirty="0"/>
              <a:t>Used differently and appear differently</a:t>
            </a:r>
          </a:p>
        </p:txBody>
      </p:sp>
      <p:pic>
        <p:nvPicPr>
          <p:cNvPr id="3074" name="Picture 2" descr="http://www.bio.miami.edu/dana/pix/homologous_forelimb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3011238"/>
            <a:ext cx="3886200" cy="198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81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Analogous structures: structures that perform the same function (ex: flying) but are different anatomically (ex: bird wing versus butterfly wing)</a:t>
            </a:r>
          </a:p>
          <a:p>
            <a:pPr lvl="1"/>
            <a:r>
              <a:rPr lang="en-US" dirty="0"/>
              <a:t>Supports evolution in similar habitats instead of from a common ancestor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4" y="1025236"/>
            <a:ext cx="4123913" cy="52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3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Vestigial structures</a:t>
            </a:r>
            <a:r>
              <a:rPr lang="en-US" dirty="0"/>
              <a:t>: may have once had a function but have evolved to be useless over time</a:t>
            </a:r>
          </a:p>
          <a:p>
            <a:pPr lvl="1"/>
            <a:r>
              <a:rPr lang="en-US" dirty="0"/>
              <a:t>May represent a link to a previous ancestor</a:t>
            </a:r>
          </a:p>
          <a:p>
            <a:pPr lvl="1"/>
            <a:r>
              <a:rPr lang="en-US" dirty="0"/>
              <a:t>Examples: whale’s hip bones, human appendix, human tailbone</a:t>
            </a:r>
          </a:p>
        </p:txBody>
      </p:sp>
      <p:pic>
        <p:nvPicPr>
          <p:cNvPr id="5122" name="Picture 2" descr="http://www.evolutionnews.org/apex_vestigi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934" y="2019588"/>
            <a:ext cx="3801348" cy="370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46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232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Natural Selection in Animals Activity</vt:lpstr>
      <vt:lpstr>Written Response #7</vt:lpstr>
      <vt:lpstr>Evidence</vt:lpstr>
      <vt:lpstr>Evidence</vt:lpstr>
      <vt:lpstr>Evidence</vt:lpstr>
      <vt:lpstr>Evidence</vt:lpstr>
      <vt:lpstr>Evidence</vt:lpstr>
      <vt:lpstr>Evidence</vt:lpstr>
    </vt:vector>
  </TitlesOfParts>
  <Company>Lincoln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 in Animals Activity</dc:title>
  <dc:creator>Lambert iii, Delbert</dc:creator>
  <cp:lastModifiedBy>jblondon20@gmail.com</cp:lastModifiedBy>
  <cp:revision>4</cp:revision>
  <dcterms:created xsi:type="dcterms:W3CDTF">2016-08-19T15:34:27Z</dcterms:created>
  <dcterms:modified xsi:type="dcterms:W3CDTF">2016-08-22T18:41:33Z</dcterms:modified>
</cp:coreProperties>
</file>