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8" r:id="rId2"/>
    <p:sldId id="259" r:id="rId3"/>
    <p:sldId id="260" r:id="rId4"/>
    <p:sldId id="264" r:id="rId5"/>
    <p:sldId id="266" r:id="rId6"/>
    <p:sldId id="265"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80" d="100"/>
          <a:sy n="80" d="100"/>
        </p:scale>
        <p:origin x="14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460D29EC-A39A-471A-9AF7-4877FF8885AA}" type="datetime1">
              <a:rPr lang="en-US" altLang="en-US" smtClean="0"/>
              <a:pPr>
                <a:defRPr/>
              </a:pPr>
              <a:t>5/17/2017</a:t>
            </a:fld>
            <a:endParaRPr lang="en-US" altLang="en-US"/>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5FDB498-2D2D-4A81-B6C3-ABEA676E39DF}" type="slidenum">
              <a:rPr lang="en-US" altLang="en-US" smtClean="0"/>
              <a:pPr/>
              <a:t>‹#›</a:t>
            </a:fld>
            <a:endParaRPr lang="en-US" altLang="en-US"/>
          </a:p>
        </p:txBody>
      </p:sp>
    </p:spTree>
    <p:extLst>
      <p:ext uri="{BB962C8B-B14F-4D97-AF65-F5344CB8AC3E}">
        <p14:creationId xmlns:p14="http://schemas.microsoft.com/office/powerpoint/2010/main" val="2056269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7ABD5CDA-419B-48F5-922C-2DD690246CA3}" type="datetime1">
              <a:rPr lang="en-US" altLang="en-US" smtClean="0"/>
              <a:pPr>
                <a:defRPr/>
              </a:pPr>
              <a:t>5/17/2017</a:t>
            </a:fld>
            <a:endParaRPr lang="en-US" altLang="en-US"/>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1053758-B60B-4E16-8379-151DC0537EF2}" type="slidenum">
              <a:rPr lang="en-US" altLang="en-US" smtClean="0"/>
              <a:pPr/>
              <a:t>‹#›</a:t>
            </a:fld>
            <a:endParaRPr lang="en-US" altLang="en-US"/>
          </a:p>
        </p:txBody>
      </p:sp>
    </p:spTree>
    <p:extLst>
      <p:ext uri="{BB962C8B-B14F-4D97-AF65-F5344CB8AC3E}">
        <p14:creationId xmlns:p14="http://schemas.microsoft.com/office/powerpoint/2010/main" val="4230712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544EF0BE-DB1A-4E73-B1C3-AF94532F21C8}" type="datetime1">
              <a:rPr lang="en-US" altLang="en-US" smtClean="0"/>
              <a:pPr>
                <a:defRPr/>
              </a:pPr>
              <a:t>5/17/2017</a:t>
            </a:fld>
            <a:endParaRPr lang="en-US" altLang="en-US"/>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EE270EC-8F92-4DEF-97DA-F9B20EEAD00F}" type="slidenum">
              <a:rPr lang="en-US" altLang="en-US" smtClean="0"/>
              <a:pPr/>
              <a:t>‹#›</a:t>
            </a:fld>
            <a:endParaRPr lang="en-US" altLang="en-US"/>
          </a:p>
        </p:txBody>
      </p:sp>
    </p:spTree>
    <p:extLst>
      <p:ext uri="{BB962C8B-B14F-4D97-AF65-F5344CB8AC3E}">
        <p14:creationId xmlns:p14="http://schemas.microsoft.com/office/powerpoint/2010/main" val="58358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67F04283-A135-4474-B8F0-F0F26CA260EC}" type="datetime1">
              <a:rPr lang="en-US" altLang="en-US" smtClean="0"/>
              <a:pPr>
                <a:defRPr/>
              </a:pPr>
              <a:t>5/17/2017</a:t>
            </a:fld>
            <a:endParaRPr lang="en-US" altLang="en-US"/>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5B2F2EE-4B27-4E94-96A4-0B785665DA81}" type="slidenum">
              <a:rPr lang="en-US" altLang="en-US" smtClean="0"/>
              <a:pPr/>
              <a:t>‹#›</a:t>
            </a:fld>
            <a:endParaRPr lang="en-US" altLang="en-US"/>
          </a:p>
        </p:txBody>
      </p:sp>
    </p:spTree>
    <p:extLst>
      <p:ext uri="{BB962C8B-B14F-4D97-AF65-F5344CB8AC3E}">
        <p14:creationId xmlns:p14="http://schemas.microsoft.com/office/powerpoint/2010/main" val="44210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C96444BE-E479-4D8A-9418-6BD3238C5E00}" type="datetime1">
              <a:rPr lang="en-US" altLang="en-US" smtClean="0"/>
              <a:pPr>
                <a:defRPr/>
              </a:pPr>
              <a:t>5/17/2017</a:t>
            </a:fld>
            <a:endParaRPr lang="en-US" altLang="en-US"/>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4F0EFE8-1E38-4C9B-86E5-A4AFFAAC2D92}" type="slidenum">
              <a:rPr lang="en-US" altLang="en-US" smtClean="0"/>
              <a:pPr/>
              <a:t>‹#›</a:t>
            </a:fld>
            <a:endParaRPr lang="en-US" altLang="en-US"/>
          </a:p>
        </p:txBody>
      </p:sp>
    </p:spTree>
    <p:extLst>
      <p:ext uri="{BB962C8B-B14F-4D97-AF65-F5344CB8AC3E}">
        <p14:creationId xmlns:p14="http://schemas.microsoft.com/office/powerpoint/2010/main" val="822870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4AFF03BF-3E0E-4A9F-91A2-0E46E428E55A}" type="datetime1">
              <a:rPr lang="en-US" altLang="en-US" smtClean="0"/>
              <a:pPr>
                <a:defRPr/>
              </a:pPr>
              <a:t>5/17/2017</a:t>
            </a:fld>
            <a:endParaRPr lang="en-US" altLang="en-US"/>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D41C6B4C-57AD-4A8C-AF2E-65E5D5870E70}" type="slidenum">
              <a:rPr lang="en-US" altLang="en-US" smtClean="0"/>
              <a:pPr/>
              <a:t>‹#›</a:t>
            </a:fld>
            <a:endParaRPr lang="en-US" altLang="en-US"/>
          </a:p>
        </p:txBody>
      </p:sp>
    </p:spTree>
    <p:extLst>
      <p:ext uri="{BB962C8B-B14F-4D97-AF65-F5344CB8AC3E}">
        <p14:creationId xmlns:p14="http://schemas.microsoft.com/office/powerpoint/2010/main" val="2823888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EBA4A153-F1F2-46D0-BE78-D18B77C30F91}" type="datetime1">
              <a:rPr lang="en-US" altLang="en-US" smtClean="0"/>
              <a:pPr>
                <a:defRPr/>
              </a:pPr>
              <a:t>5/17/2017</a:t>
            </a:fld>
            <a:endParaRPr lang="en-US" altLang="en-US"/>
          </a:p>
        </p:txBody>
      </p:sp>
      <p:sp>
        <p:nvSpPr>
          <p:cNvPr id="8" name="Footer Placeholder 7"/>
          <p:cNvSpPr>
            <a:spLocks noGrp="1"/>
          </p:cNvSpPr>
          <p:nvPr>
            <p:ph type="ftr" sz="quarter" idx="11"/>
          </p:nvPr>
        </p:nvSpPr>
        <p:spPr/>
        <p:txBody>
          <a:bodyPr/>
          <a:lstStyle/>
          <a:p>
            <a:pPr>
              <a:defRPr/>
            </a:pPr>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FE3DCF9-1F7B-4C73-B660-E76E63F81888}" type="slidenum">
              <a:rPr lang="en-US" altLang="en-US" smtClean="0"/>
              <a:pPr/>
              <a:t>‹#›</a:t>
            </a:fld>
            <a:endParaRPr lang="en-US" altLang="en-US"/>
          </a:p>
        </p:txBody>
      </p:sp>
    </p:spTree>
    <p:extLst>
      <p:ext uri="{BB962C8B-B14F-4D97-AF65-F5344CB8AC3E}">
        <p14:creationId xmlns:p14="http://schemas.microsoft.com/office/powerpoint/2010/main" val="1357858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31FF7DAF-A700-43A5-B588-CA56211451A1}" type="datetime1">
              <a:rPr lang="en-US" altLang="en-US" smtClean="0"/>
              <a:pPr>
                <a:defRPr/>
              </a:pPr>
              <a:t>5/17/2017</a:t>
            </a:fld>
            <a:endParaRPr lang="en-US" altLang="en-US"/>
          </a:p>
        </p:txBody>
      </p:sp>
      <p:sp>
        <p:nvSpPr>
          <p:cNvPr id="4" name="Footer Placeholder 3"/>
          <p:cNvSpPr>
            <a:spLocks noGrp="1"/>
          </p:cNvSpPr>
          <p:nvPr>
            <p:ph type="ftr" sz="quarter" idx="11"/>
          </p:nvPr>
        </p:nvSpPr>
        <p:spPr/>
        <p:txBody>
          <a:bodyPr/>
          <a:lstStyle/>
          <a:p>
            <a:pPr>
              <a:defRPr/>
            </a:pP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B3706E6-71A2-493F-BF33-465930B3BB98}" type="slidenum">
              <a:rPr lang="en-US" altLang="en-US" smtClean="0"/>
              <a:pPr/>
              <a:t>‹#›</a:t>
            </a:fld>
            <a:endParaRPr lang="en-US" altLang="en-US"/>
          </a:p>
        </p:txBody>
      </p:sp>
    </p:spTree>
    <p:extLst>
      <p:ext uri="{BB962C8B-B14F-4D97-AF65-F5344CB8AC3E}">
        <p14:creationId xmlns:p14="http://schemas.microsoft.com/office/powerpoint/2010/main" val="775197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E9A816C-9367-459B-96D3-8AC7763EC444}" type="datetime1">
              <a:rPr lang="en-US" altLang="en-US" smtClean="0"/>
              <a:pPr>
                <a:defRPr/>
              </a:pPr>
              <a:t>5/17/2017</a:t>
            </a:fld>
            <a:endParaRPr lang="en-US" altLang="en-US"/>
          </a:p>
        </p:txBody>
      </p:sp>
      <p:sp>
        <p:nvSpPr>
          <p:cNvPr id="3" name="Footer Placeholder 2"/>
          <p:cNvSpPr>
            <a:spLocks noGrp="1"/>
          </p:cNvSpPr>
          <p:nvPr>
            <p:ph type="ftr" sz="quarter" idx="11"/>
          </p:nvPr>
        </p:nvSpPr>
        <p:spPr/>
        <p:txBody>
          <a:bodyPr/>
          <a:lstStyle/>
          <a:p>
            <a:pPr>
              <a:defRPr/>
            </a:pPr>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67E73C4-3CCC-4070-8B68-8110CE54F2AD}" type="slidenum">
              <a:rPr lang="en-US" altLang="en-US" smtClean="0"/>
              <a:pPr/>
              <a:t>‹#›</a:t>
            </a:fld>
            <a:endParaRPr lang="en-US" altLang="en-US"/>
          </a:p>
        </p:txBody>
      </p:sp>
    </p:spTree>
    <p:extLst>
      <p:ext uri="{BB962C8B-B14F-4D97-AF65-F5344CB8AC3E}">
        <p14:creationId xmlns:p14="http://schemas.microsoft.com/office/powerpoint/2010/main" val="3678168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D680F25-CA8F-4D5C-B61F-291AC2DD83B0}" type="datetime1">
              <a:rPr lang="en-US" altLang="en-US" smtClean="0"/>
              <a:pPr>
                <a:defRPr/>
              </a:pPr>
              <a:t>5/17/2017</a:t>
            </a:fld>
            <a:endParaRPr lang="en-US" altLang="en-US"/>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258316F-AD54-4F79-957F-4F755D60B101}" type="slidenum">
              <a:rPr lang="en-US" altLang="en-US" smtClean="0"/>
              <a:pPr/>
              <a:t>‹#›</a:t>
            </a:fld>
            <a:endParaRPr lang="en-US" altLang="en-US"/>
          </a:p>
        </p:txBody>
      </p:sp>
    </p:spTree>
    <p:extLst>
      <p:ext uri="{BB962C8B-B14F-4D97-AF65-F5344CB8AC3E}">
        <p14:creationId xmlns:p14="http://schemas.microsoft.com/office/powerpoint/2010/main" val="4226259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E281A18-7798-47FF-9552-D1B1966E7A54}" type="datetime1">
              <a:rPr lang="en-US" altLang="en-US" smtClean="0"/>
              <a:pPr>
                <a:defRPr/>
              </a:pPr>
              <a:t>5/17/2017</a:t>
            </a:fld>
            <a:endParaRPr lang="en-US" altLang="en-US"/>
          </a:p>
        </p:txBody>
      </p:sp>
      <p:sp>
        <p:nvSpPr>
          <p:cNvPr id="6" name="Footer Placeholder 5"/>
          <p:cNvSpPr>
            <a:spLocks noGrp="1"/>
          </p:cNvSpPr>
          <p:nvPr>
            <p:ph type="ftr" sz="quarter" idx="11"/>
          </p:nvPr>
        </p:nvSpPr>
        <p:spPr/>
        <p:txBody>
          <a:bodyPr/>
          <a:lstStyle/>
          <a:p>
            <a:pPr>
              <a:defRPr/>
            </a:pPr>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A1BD019-50A8-4F57-B0F9-A094F3AB15C0}" type="slidenum">
              <a:rPr lang="en-US" altLang="en-US" smtClean="0"/>
              <a:pPr/>
              <a:t>‹#›</a:t>
            </a:fld>
            <a:endParaRPr lang="en-US" altLang="en-US"/>
          </a:p>
        </p:txBody>
      </p:sp>
    </p:spTree>
    <p:extLst>
      <p:ext uri="{BB962C8B-B14F-4D97-AF65-F5344CB8AC3E}">
        <p14:creationId xmlns:p14="http://schemas.microsoft.com/office/powerpoint/2010/main" val="1420685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342900" fontAlgn="base">
              <a:spcBef>
                <a:spcPct val="0"/>
              </a:spcBef>
              <a:spcAft>
                <a:spcPct val="0"/>
              </a:spcAft>
              <a:defRPr/>
            </a:pPr>
            <a:fld id="{662E4AED-37F8-4E38-BF53-A8BE3E3AF699}" type="datetime1">
              <a:rPr lang="en-US" altLang="en-US" smtClean="0"/>
              <a:pPr defTabSz="342900" fontAlgn="base">
                <a:spcBef>
                  <a:spcPct val="0"/>
                </a:spcBef>
                <a:spcAft>
                  <a:spcPct val="0"/>
                </a:spcAft>
                <a:defRPr/>
              </a:pPr>
              <a:t>5/17/2017</a:t>
            </a:fld>
            <a:endParaRPr lang="en-US"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34290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342900" fontAlgn="base">
              <a:spcBef>
                <a:spcPct val="0"/>
              </a:spcBef>
              <a:spcAft>
                <a:spcPct val="0"/>
              </a:spcAft>
            </a:pPr>
            <a:fld id="{6764CF8F-2DB9-4090-B3FC-1EA5B850724B}" type="slidenum">
              <a:rPr lang="en-US" altLang="en-US" smtClean="0">
                <a:ea typeface="ＭＳ Ｐゴシック" panose="020B0600070205080204" pitchFamily="34" charset="-128"/>
              </a:rPr>
              <a:pPr defTabSz="342900" fontAlgn="base">
                <a:spcBef>
                  <a:spcPct val="0"/>
                </a:spcBef>
                <a:spcAft>
                  <a:spcPct val="0"/>
                </a:spcAft>
              </a:pPr>
              <a:t>‹#›</a:t>
            </a:fld>
            <a:endParaRPr lang="en-US" altLang="en-US">
              <a:ea typeface="ＭＳ Ｐゴシック" panose="020B0600070205080204" pitchFamily="34" charset="-128"/>
            </a:endParaRPr>
          </a:p>
        </p:txBody>
      </p:sp>
    </p:spTree>
    <p:extLst>
      <p:ext uri="{BB962C8B-B14F-4D97-AF65-F5344CB8AC3E}">
        <p14:creationId xmlns:p14="http://schemas.microsoft.com/office/powerpoint/2010/main" val="399825653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Phylum Chordata Cladogram</a:t>
            </a:r>
          </a:p>
        </p:txBody>
      </p:sp>
      <p:sp>
        <p:nvSpPr>
          <p:cNvPr id="9" name="Content Placeholder 8"/>
          <p:cNvSpPr>
            <a:spLocks noGrp="1"/>
          </p:cNvSpPr>
          <p:nvPr>
            <p:ph sz="half" idx="2"/>
          </p:nvPr>
        </p:nvSpPr>
        <p:spPr/>
        <p:txBody>
          <a:bodyPr>
            <a:normAutofit fontScale="92500" lnSpcReduction="20000"/>
          </a:bodyPr>
          <a:lstStyle/>
          <a:p>
            <a:r>
              <a:rPr lang="en-US" dirty="0"/>
              <a:t>Draw the cladogram to the right.</a:t>
            </a:r>
          </a:p>
          <a:p>
            <a:r>
              <a:rPr lang="en-US" dirty="0"/>
              <a:t>Each of these groups of animals have a vertebrae (trait at the bottom)</a:t>
            </a:r>
          </a:p>
          <a:p>
            <a:r>
              <a:rPr lang="en-US" dirty="0"/>
              <a:t>Vertebrates: have at some point in life notochord, gill slits, endoskeleton</a:t>
            </a:r>
          </a:p>
          <a:p>
            <a:r>
              <a:rPr lang="en-US" dirty="0"/>
              <a:t>Several classes exist within the phylum Chordata (vertebrates)</a:t>
            </a:r>
          </a:p>
          <a:p>
            <a:r>
              <a:rPr lang="en-US" dirty="0"/>
              <a:t>Increase in complexity</a:t>
            </a:r>
          </a:p>
          <a:p>
            <a:endParaRPr lang="en-US" dirty="0"/>
          </a:p>
        </p:txBody>
      </p:sp>
      <p:pic>
        <p:nvPicPr>
          <p:cNvPr id="11" name="Picture 1" descr="8 2013 Bio 8 Evolution.087.png"/>
          <p:cNvPicPr>
            <a:picLocks noGrp="1" noChangeAspect="1"/>
          </p:cNvPicPr>
          <p:nvPr>
            <p:ph sz="half" idx="1"/>
          </p:nvPr>
        </p:nvPicPr>
        <p:blipFill rotWithShape="1">
          <a:blip r:embed="rId2">
            <a:extLst>
              <a:ext uri="{28A0092B-C50C-407E-A947-70E740481C1C}">
                <a14:useLocalDpi xmlns:a14="http://schemas.microsoft.com/office/drawing/2010/main" val="0"/>
              </a:ext>
            </a:extLst>
          </a:blip>
          <a:srcRect l="4545" t="7307" r="4942" b="18080"/>
          <a:stretch/>
        </p:blipFill>
        <p:spPr bwMode="auto">
          <a:xfrm>
            <a:off x="-1855" y="2795160"/>
            <a:ext cx="4532291" cy="2802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1945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0" y="-275572"/>
            <a:ext cx="9144000" cy="1325563"/>
          </a:xfrm>
        </p:spPr>
        <p:txBody>
          <a:bodyPr>
            <a:normAutofit/>
          </a:bodyPr>
          <a:lstStyle/>
          <a:p>
            <a:pPr algn="ctr"/>
            <a:r>
              <a:rPr lang="en-US" dirty="0" smtClean="0"/>
              <a:t>You need to be familiar with these classes of organisms.</a:t>
            </a:r>
            <a:endParaRPr lang="en-US"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2248869365"/>
              </p:ext>
            </p:extLst>
          </p:nvPr>
        </p:nvGraphicFramePr>
        <p:xfrm>
          <a:off x="0" y="1136508"/>
          <a:ext cx="9144000" cy="5430547"/>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xmlns="" val="2291954374"/>
                    </a:ext>
                  </a:extLst>
                </a:gridCol>
                <a:gridCol w="3048000">
                  <a:extLst>
                    <a:ext uri="{9D8B030D-6E8A-4147-A177-3AD203B41FA5}">
                      <a16:colId xmlns:a16="http://schemas.microsoft.com/office/drawing/2014/main" xmlns="" val="1369379947"/>
                    </a:ext>
                  </a:extLst>
                </a:gridCol>
                <a:gridCol w="3048000">
                  <a:extLst>
                    <a:ext uri="{9D8B030D-6E8A-4147-A177-3AD203B41FA5}">
                      <a16:colId xmlns:a16="http://schemas.microsoft.com/office/drawing/2014/main" xmlns="" val="3406299063"/>
                    </a:ext>
                  </a:extLst>
                </a:gridCol>
              </a:tblGrid>
              <a:tr h="401014">
                <a:tc>
                  <a:txBody>
                    <a:bodyPr/>
                    <a:lstStyle/>
                    <a:p>
                      <a:r>
                        <a:rPr lang="en-US" sz="1600" dirty="0"/>
                        <a:t>Class</a:t>
                      </a:r>
                    </a:p>
                  </a:txBody>
                  <a:tcPr marL="74689" marR="74689" anchor="ctr"/>
                </a:tc>
                <a:tc>
                  <a:txBody>
                    <a:bodyPr/>
                    <a:lstStyle/>
                    <a:p>
                      <a:r>
                        <a:rPr lang="en-US" sz="1600" dirty="0"/>
                        <a:t>Characteristics</a:t>
                      </a:r>
                    </a:p>
                  </a:txBody>
                  <a:tcPr marL="74689" marR="74689" anchor="ctr"/>
                </a:tc>
                <a:tc>
                  <a:txBody>
                    <a:bodyPr/>
                    <a:lstStyle/>
                    <a:p>
                      <a:r>
                        <a:rPr lang="en-US" sz="1600" dirty="0"/>
                        <a:t>Examples</a:t>
                      </a:r>
                    </a:p>
                  </a:txBody>
                  <a:tcPr marL="74689" marR="74689" anchor="ctr"/>
                </a:tc>
                <a:extLst>
                  <a:ext uri="{0D108BD9-81ED-4DB2-BD59-A6C34878D82A}">
                    <a16:rowId xmlns:a16="http://schemas.microsoft.com/office/drawing/2014/main" xmlns="" val="3256219112"/>
                  </a:ext>
                </a:extLst>
              </a:tr>
              <a:tr h="692661">
                <a:tc>
                  <a:txBody>
                    <a:bodyPr/>
                    <a:lstStyle/>
                    <a:p>
                      <a:r>
                        <a:rPr lang="en-US" sz="1800" dirty="0"/>
                        <a:t>1.</a:t>
                      </a:r>
                      <a:r>
                        <a:rPr lang="en-US" sz="1800" baseline="0" dirty="0"/>
                        <a:t> </a:t>
                      </a:r>
                      <a:r>
                        <a:rPr lang="en-US" sz="1800" dirty="0" err="1"/>
                        <a:t>Agnatha</a:t>
                      </a:r>
                      <a:endParaRPr lang="en-US" sz="1800" dirty="0"/>
                    </a:p>
                  </a:txBody>
                  <a:tcPr marL="74689" marR="74689" anchor="ctr"/>
                </a:tc>
                <a:tc>
                  <a:txBody>
                    <a:bodyPr/>
                    <a:lstStyle/>
                    <a:p>
                      <a:r>
                        <a:rPr lang="en-US" sz="1800" dirty="0"/>
                        <a:t>Ectothermic,</a:t>
                      </a:r>
                      <a:r>
                        <a:rPr lang="en-US" sz="1800" baseline="0" dirty="0"/>
                        <a:t> lack a true jaw; includes all jawless fishes</a:t>
                      </a:r>
                      <a:endParaRPr lang="en-US" sz="1800" dirty="0"/>
                    </a:p>
                  </a:txBody>
                  <a:tcPr marL="74689" marR="74689" anchor="ctr"/>
                </a:tc>
                <a:tc>
                  <a:txBody>
                    <a:bodyPr/>
                    <a:lstStyle/>
                    <a:p>
                      <a:r>
                        <a:rPr lang="en-US" sz="1800" dirty="0"/>
                        <a:t>Hagfish</a:t>
                      </a:r>
                    </a:p>
                  </a:txBody>
                  <a:tcPr marL="74689" marR="74689" anchor="ctr"/>
                </a:tc>
                <a:extLst>
                  <a:ext uri="{0D108BD9-81ED-4DB2-BD59-A6C34878D82A}">
                    <a16:rowId xmlns:a16="http://schemas.microsoft.com/office/drawing/2014/main" xmlns="" val="3343533009"/>
                  </a:ext>
                </a:extLst>
              </a:tr>
              <a:tr h="692661">
                <a:tc>
                  <a:txBody>
                    <a:bodyPr/>
                    <a:lstStyle/>
                    <a:p>
                      <a:r>
                        <a:rPr lang="en-US" sz="1800" dirty="0"/>
                        <a:t>2. </a:t>
                      </a:r>
                      <a:r>
                        <a:rPr lang="en-US" sz="1800" dirty="0" err="1"/>
                        <a:t>Chondrichthyes</a:t>
                      </a:r>
                      <a:endParaRPr lang="en-US" sz="1800" dirty="0"/>
                    </a:p>
                  </a:txBody>
                  <a:tcPr marL="74689" marR="74689" anchor="ctr"/>
                </a:tc>
                <a:tc>
                  <a:txBody>
                    <a:bodyPr/>
                    <a:lstStyle/>
                    <a:p>
                      <a:r>
                        <a:rPr lang="en-US" sz="1800" dirty="0"/>
                        <a:t>Ectothermic,</a:t>
                      </a:r>
                      <a:r>
                        <a:rPr lang="en-US" sz="1800" baseline="0" dirty="0"/>
                        <a:t> fish without bones; cartilaginous skeletons</a:t>
                      </a:r>
                      <a:endParaRPr lang="en-US" sz="1800" dirty="0"/>
                    </a:p>
                  </a:txBody>
                  <a:tcPr marL="74689" marR="74689" anchor="ctr"/>
                </a:tc>
                <a:tc>
                  <a:txBody>
                    <a:bodyPr/>
                    <a:lstStyle/>
                    <a:p>
                      <a:r>
                        <a:rPr lang="en-US" sz="1800" dirty="0"/>
                        <a:t>Sharks, skates, rays</a:t>
                      </a:r>
                    </a:p>
                  </a:txBody>
                  <a:tcPr marL="74689" marR="74689" anchor="ctr"/>
                </a:tc>
                <a:extLst>
                  <a:ext uri="{0D108BD9-81ED-4DB2-BD59-A6C34878D82A}">
                    <a16:rowId xmlns:a16="http://schemas.microsoft.com/office/drawing/2014/main" xmlns="" val="2460126292"/>
                  </a:ext>
                </a:extLst>
              </a:tr>
              <a:tr h="401014">
                <a:tc>
                  <a:txBody>
                    <a:bodyPr/>
                    <a:lstStyle/>
                    <a:p>
                      <a:r>
                        <a:rPr lang="en-US" sz="1800" dirty="0"/>
                        <a:t>3.</a:t>
                      </a:r>
                      <a:r>
                        <a:rPr lang="en-US" sz="1800" baseline="0" dirty="0"/>
                        <a:t> </a:t>
                      </a:r>
                      <a:r>
                        <a:rPr lang="en-US" sz="1800" baseline="0" dirty="0" err="1"/>
                        <a:t>Osteichthyes</a:t>
                      </a:r>
                      <a:endParaRPr lang="en-US" sz="1800" dirty="0"/>
                    </a:p>
                  </a:txBody>
                  <a:tcPr marL="74689" marR="74689" anchor="ctr"/>
                </a:tc>
                <a:tc>
                  <a:txBody>
                    <a:bodyPr/>
                    <a:lstStyle/>
                    <a:p>
                      <a:r>
                        <a:rPr lang="en-US" sz="1800" dirty="0"/>
                        <a:t>Ectothermic boney fish</a:t>
                      </a:r>
                    </a:p>
                  </a:txBody>
                  <a:tcPr marL="74689" marR="74689" anchor="ctr"/>
                </a:tc>
                <a:tc>
                  <a:txBody>
                    <a:bodyPr/>
                    <a:lstStyle/>
                    <a:p>
                      <a:r>
                        <a:rPr lang="en-US" sz="1800" dirty="0"/>
                        <a:t>Marlin, flounder, mackerel</a:t>
                      </a:r>
                    </a:p>
                  </a:txBody>
                  <a:tcPr marL="74689" marR="74689" anchor="ctr"/>
                </a:tc>
                <a:extLst>
                  <a:ext uri="{0D108BD9-81ED-4DB2-BD59-A6C34878D82A}">
                    <a16:rowId xmlns:a16="http://schemas.microsoft.com/office/drawing/2014/main" xmlns="" val="1736641204"/>
                  </a:ext>
                </a:extLst>
              </a:tr>
              <a:tr h="921310">
                <a:tc>
                  <a:txBody>
                    <a:bodyPr/>
                    <a:lstStyle/>
                    <a:p>
                      <a:r>
                        <a:rPr lang="en-US" sz="1800" dirty="0"/>
                        <a:t>4. Amphibia</a:t>
                      </a:r>
                    </a:p>
                  </a:txBody>
                  <a:tcPr marL="74689" marR="74689" anchor="ctr"/>
                </a:tc>
                <a:tc>
                  <a:txBody>
                    <a:bodyPr/>
                    <a:lstStyle/>
                    <a:p>
                      <a:r>
                        <a:rPr lang="en-US" sz="1800" dirty="0"/>
                        <a:t>Ectothermic,</a:t>
                      </a:r>
                      <a:r>
                        <a:rPr lang="en-US" sz="1800" baseline="0" dirty="0"/>
                        <a:t> have a biophysical life cycle (part in water, part on land)</a:t>
                      </a:r>
                      <a:endParaRPr lang="en-US" sz="1800" dirty="0"/>
                    </a:p>
                  </a:txBody>
                  <a:tcPr marL="74689" marR="74689" anchor="ctr"/>
                </a:tc>
                <a:tc>
                  <a:txBody>
                    <a:bodyPr/>
                    <a:lstStyle/>
                    <a:p>
                      <a:r>
                        <a:rPr lang="en-US" sz="1800" dirty="0"/>
                        <a:t>Frogs, toads, salamanders</a:t>
                      </a:r>
                    </a:p>
                  </a:txBody>
                  <a:tcPr marL="74689" marR="74689" anchor="ctr"/>
                </a:tc>
                <a:extLst>
                  <a:ext uri="{0D108BD9-81ED-4DB2-BD59-A6C34878D82A}">
                    <a16:rowId xmlns:a16="http://schemas.microsoft.com/office/drawing/2014/main" xmlns="" val="4160019194"/>
                  </a:ext>
                </a:extLst>
              </a:tr>
              <a:tr h="692661">
                <a:tc>
                  <a:txBody>
                    <a:bodyPr/>
                    <a:lstStyle/>
                    <a:p>
                      <a:r>
                        <a:rPr lang="en-US" sz="1800" dirty="0"/>
                        <a:t>5. </a:t>
                      </a:r>
                      <a:r>
                        <a:rPr lang="en-US" sz="1800" dirty="0" err="1"/>
                        <a:t>Reptilia</a:t>
                      </a:r>
                      <a:endParaRPr lang="en-US" sz="1800" dirty="0"/>
                    </a:p>
                  </a:txBody>
                  <a:tcPr marL="74689" marR="74689" anchor="ctr"/>
                </a:tc>
                <a:tc>
                  <a:txBody>
                    <a:bodyPr/>
                    <a:lstStyle/>
                    <a:p>
                      <a:r>
                        <a:rPr lang="en-US" sz="1800" dirty="0"/>
                        <a:t>Ectothermic, scaled organisms with</a:t>
                      </a:r>
                      <a:r>
                        <a:rPr lang="en-US" sz="1800" baseline="0" dirty="0"/>
                        <a:t> claws or nails</a:t>
                      </a:r>
                      <a:endParaRPr lang="en-US" sz="1800" dirty="0"/>
                    </a:p>
                  </a:txBody>
                  <a:tcPr marL="74689" marR="74689" anchor="ctr"/>
                </a:tc>
                <a:tc>
                  <a:txBody>
                    <a:bodyPr/>
                    <a:lstStyle/>
                    <a:p>
                      <a:r>
                        <a:rPr lang="en-US" sz="1800" dirty="0"/>
                        <a:t>Snakes, lizards</a:t>
                      </a:r>
                    </a:p>
                  </a:txBody>
                  <a:tcPr marL="74689" marR="74689" anchor="ctr"/>
                </a:tc>
                <a:extLst>
                  <a:ext uri="{0D108BD9-81ED-4DB2-BD59-A6C34878D82A}">
                    <a16:rowId xmlns:a16="http://schemas.microsoft.com/office/drawing/2014/main" xmlns="" val="175237966"/>
                  </a:ext>
                </a:extLst>
              </a:tr>
              <a:tr h="644918">
                <a:tc>
                  <a:txBody>
                    <a:bodyPr/>
                    <a:lstStyle/>
                    <a:p>
                      <a:r>
                        <a:rPr lang="en-US" sz="1800" dirty="0"/>
                        <a:t>6. Aves</a:t>
                      </a:r>
                    </a:p>
                  </a:txBody>
                  <a:tcPr marL="74689" marR="74689" anchor="ctr"/>
                </a:tc>
                <a:tc>
                  <a:txBody>
                    <a:bodyPr/>
                    <a:lstStyle/>
                    <a:p>
                      <a:r>
                        <a:rPr lang="en-US" sz="1800" dirty="0"/>
                        <a:t>Endothermic, feathered organisms</a:t>
                      </a:r>
                    </a:p>
                  </a:txBody>
                  <a:tcPr marL="74689" marR="74689" anchor="ctr"/>
                </a:tc>
                <a:tc>
                  <a:txBody>
                    <a:bodyPr/>
                    <a:lstStyle/>
                    <a:p>
                      <a:r>
                        <a:rPr lang="en-US" sz="1800" dirty="0"/>
                        <a:t>All birds</a:t>
                      </a:r>
                    </a:p>
                  </a:txBody>
                  <a:tcPr marL="74689" marR="74689" anchor="ctr"/>
                </a:tc>
                <a:extLst>
                  <a:ext uri="{0D108BD9-81ED-4DB2-BD59-A6C34878D82A}">
                    <a16:rowId xmlns:a16="http://schemas.microsoft.com/office/drawing/2014/main" xmlns="" val="1757344739"/>
                  </a:ext>
                </a:extLst>
              </a:tr>
              <a:tr h="984308">
                <a:tc>
                  <a:txBody>
                    <a:bodyPr/>
                    <a:lstStyle/>
                    <a:p>
                      <a:r>
                        <a:rPr lang="en-US" sz="1800" dirty="0"/>
                        <a:t>7. Mammalia</a:t>
                      </a:r>
                    </a:p>
                  </a:txBody>
                  <a:tcPr marL="74689" marR="74689" anchor="ctr"/>
                </a:tc>
                <a:tc>
                  <a:txBody>
                    <a:bodyPr/>
                    <a:lstStyle/>
                    <a:p>
                      <a:r>
                        <a:rPr lang="en-US" sz="1800" dirty="0"/>
                        <a:t>Endothermic, organisms with hair, mammary</a:t>
                      </a:r>
                      <a:r>
                        <a:rPr lang="en-US" sz="1800" baseline="0" dirty="0"/>
                        <a:t> glands, and usually give live birth</a:t>
                      </a:r>
                      <a:endParaRPr lang="en-US" sz="1800" dirty="0"/>
                    </a:p>
                  </a:txBody>
                  <a:tcPr marL="74689" marR="74689" anchor="ctr"/>
                </a:tc>
                <a:tc>
                  <a:txBody>
                    <a:bodyPr/>
                    <a:lstStyle/>
                    <a:p>
                      <a:r>
                        <a:rPr lang="en-US" sz="1800" dirty="0"/>
                        <a:t>Platypus, rabbit, dog,</a:t>
                      </a:r>
                      <a:r>
                        <a:rPr lang="en-US" sz="1800" baseline="0" dirty="0"/>
                        <a:t> monkey, human</a:t>
                      </a:r>
                      <a:endParaRPr lang="en-US" sz="1800" dirty="0"/>
                    </a:p>
                  </a:txBody>
                  <a:tcPr marL="74689" marR="74689" anchor="ctr"/>
                </a:tc>
                <a:extLst>
                  <a:ext uri="{0D108BD9-81ED-4DB2-BD59-A6C34878D82A}">
                    <a16:rowId xmlns:a16="http://schemas.microsoft.com/office/drawing/2014/main" xmlns="" val="726405240"/>
                  </a:ext>
                </a:extLst>
              </a:tr>
            </a:tbl>
          </a:graphicData>
        </a:graphic>
      </p:graphicFrame>
    </p:spTree>
    <p:extLst>
      <p:ext uri="{BB962C8B-B14F-4D97-AF65-F5344CB8AC3E}">
        <p14:creationId xmlns:p14="http://schemas.microsoft.com/office/powerpoint/2010/main" val="2979563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0"/>
            <a:ext cx="9144000" cy="1325563"/>
          </a:xfrm>
        </p:spPr>
        <p:txBody>
          <a:bodyPr/>
          <a:lstStyle/>
          <a:p>
            <a:pPr algn="ctr"/>
            <a:r>
              <a:rPr lang="en-US" dirty="0"/>
              <a:t>Classification of Different Organisms</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1598074495"/>
              </p:ext>
            </p:extLst>
          </p:nvPr>
        </p:nvGraphicFramePr>
        <p:xfrm>
          <a:off x="-2" y="1168400"/>
          <a:ext cx="9144002" cy="5707602"/>
        </p:xfrm>
        <a:graphic>
          <a:graphicData uri="http://schemas.openxmlformats.org/drawingml/2006/table">
            <a:tbl>
              <a:tblPr firstRow="1" bandRow="1">
                <a:tableStyleId>{5C22544A-7EE6-4342-B048-85BDC9FD1C3A}</a:tableStyleId>
              </a:tblPr>
              <a:tblGrid>
                <a:gridCol w="1306286">
                  <a:extLst>
                    <a:ext uri="{9D8B030D-6E8A-4147-A177-3AD203B41FA5}">
                      <a16:colId xmlns:a16="http://schemas.microsoft.com/office/drawing/2014/main" xmlns="" val="1182831097"/>
                    </a:ext>
                  </a:extLst>
                </a:gridCol>
                <a:gridCol w="1575461">
                  <a:extLst>
                    <a:ext uri="{9D8B030D-6E8A-4147-A177-3AD203B41FA5}">
                      <a16:colId xmlns:a16="http://schemas.microsoft.com/office/drawing/2014/main" xmlns="" val="1882274939"/>
                    </a:ext>
                  </a:extLst>
                </a:gridCol>
                <a:gridCol w="1233055">
                  <a:extLst>
                    <a:ext uri="{9D8B030D-6E8A-4147-A177-3AD203B41FA5}">
                      <a16:colId xmlns:a16="http://schemas.microsoft.com/office/drawing/2014/main" xmlns="" val="1831760317"/>
                    </a:ext>
                  </a:extLst>
                </a:gridCol>
                <a:gridCol w="1246909">
                  <a:extLst>
                    <a:ext uri="{9D8B030D-6E8A-4147-A177-3AD203B41FA5}">
                      <a16:colId xmlns:a16="http://schemas.microsoft.com/office/drawing/2014/main" xmlns="" val="849319360"/>
                    </a:ext>
                  </a:extLst>
                </a:gridCol>
                <a:gridCol w="1385455">
                  <a:extLst>
                    <a:ext uri="{9D8B030D-6E8A-4147-A177-3AD203B41FA5}">
                      <a16:colId xmlns:a16="http://schemas.microsoft.com/office/drawing/2014/main" xmlns="" val="451993218"/>
                    </a:ext>
                  </a:extLst>
                </a:gridCol>
                <a:gridCol w="1090550">
                  <a:extLst>
                    <a:ext uri="{9D8B030D-6E8A-4147-A177-3AD203B41FA5}">
                      <a16:colId xmlns:a16="http://schemas.microsoft.com/office/drawing/2014/main" xmlns="" val="3329700560"/>
                    </a:ext>
                  </a:extLst>
                </a:gridCol>
                <a:gridCol w="1306286">
                  <a:extLst>
                    <a:ext uri="{9D8B030D-6E8A-4147-A177-3AD203B41FA5}">
                      <a16:colId xmlns:a16="http://schemas.microsoft.com/office/drawing/2014/main" xmlns="" val="2537668921"/>
                    </a:ext>
                  </a:extLst>
                </a:gridCol>
              </a:tblGrid>
              <a:tr h="953139">
                <a:tc>
                  <a:txBody>
                    <a:bodyPr/>
                    <a:lstStyle/>
                    <a:p>
                      <a:endParaRPr lang="en-US" dirty="0"/>
                    </a:p>
                  </a:txBody>
                  <a:tcPr anchor="ctr"/>
                </a:tc>
                <a:tc>
                  <a:txBody>
                    <a:bodyPr/>
                    <a:lstStyle/>
                    <a:p>
                      <a:r>
                        <a:rPr lang="en-US" dirty="0"/>
                        <a:t>Strep</a:t>
                      </a:r>
                      <a:r>
                        <a:rPr lang="en-US" baseline="0" dirty="0"/>
                        <a:t> Throat Bacteria</a:t>
                      </a:r>
                      <a:endParaRPr lang="en-US" dirty="0"/>
                    </a:p>
                  </a:txBody>
                  <a:tcPr anchor="ctr"/>
                </a:tc>
                <a:tc>
                  <a:txBody>
                    <a:bodyPr/>
                    <a:lstStyle/>
                    <a:p>
                      <a:r>
                        <a:rPr lang="en-US" dirty="0"/>
                        <a:t>White Oak Tree</a:t>
                      </a:r>
                    </a:p>
                  </a:txBody>
                  <a:tcPr anchor="ctr"/>
                </a:tc>
                <a:tc>
                  <a:txBody>
                    <a:bodyPr/>
                    <a:lstStyle/>
                    <a:p>
                      <a:r>
                        <a:rPr lang="en-US" dirty="0"/>
                        <a:t>Human</a:t>
                      </a:r>
                    </a:p>
                  </a:txBody>
                  <a:tcPr anchor="ctr"/>
                </a:tc>
                <a:tc>
                  <a:txBody>
                    <a:bodyPr/>
                    <a:lstStyle/>
                    <a:p>
                      <a:r>
                        <a:rPr lang="en-US" dirty="0"/>
                        <a:t>Chimpanzee</a:t>
                      </a:r>
                    </a:p>
                  </a:txBody>
                  <a:tcPr anchor="ctr"/>
                </a:tc>
                <a:tc>
                  <a:txBody>
                    <a:bodyPr/>
                    <a:lstStyle/>
                    <a:p>
                      <a:r>
                        <a:rPr lang="en-US" dirty="0"/>
                        <a:t>Green</a:t>
                      </a:r>
                      <a:r>
                        <a:rPr lang="en-US" baseline="0" dirty="0"/>
                        <a:t> Tree Frog</a:t>
                      </a:r>
                      <a:endParaRPr lang="en-US" dirty="0"/>
                    </a:p>
                  </a:txBody>
                  <a:tcPr anchor="ctr"/>
                </a:tc>
                <a:tc>
                  <a:txBody>
                    <a:bodyPr/>
                    <a:lstStyle/>
                    <a:p>
                      <a:r>
                        <a:rPr lang="en-US" dirty="0"/>
                        <a:t>Common Chameleon</a:t>
                      </a:r>
                    </a:p>
                  </a:txBody>
                  <a:tcPr anchor="ctr"/>
                </a:tc>
                <a:extLst>
                  <a:ext uri="{0D108BD9-81ED-4DB2-BD59-A6C34878D82A}">
                    <a16:rowId xmlns:a16="http://schemas.microsoft.com/office/drawing/2014/main" xmlns="" val="336222605"/>
                  </a:ext>
                </a:extLst>
              </a:tr>
              <a:tr h="386551">
                <a:tc>
                  <a:txBody>
                    <a:bodyPr/>
                    <a:lstStyle/>
                    <a:p>
                      <a:r>
                        <a:rPr lang="en-US" dirty="0"/>
                        <a:t>Domain</a:t>
                      </a:r>
                    </a:p>
                  </a:txBody>
                  <a:tcPr anchor="ctr"/>
                </a:tc>
                <a:tc>
                  <a:txBody>
                    <a:bodyPr/>
                    <a:lstStyle/>
                    <a:p>
                      <a:r>
                        <a:rPr lang="en-US" dirty="0"/>
                        <a:t>Eubacteria</a:t>
                      </a:r>
                    </a:p>
                  </a:txBody>
                  <a:tcPr anchor="ctr"/>
                </a:tc>
                <a:tc>
                  <a:txBody>
                    <a:bodyPr/>
                    <a:lstStyle/>
                    <a:p>
                      <a:r>
                        <a:rPr lang="en-US" dirty="0"/>
                        <a:t>Eukarya</a:t>
                      </a:r>
                    </a:p>
                  </a:txBody>
                  <a:tcPr anchor="ctr"/>
                </a:tc>
                <a:tc>
                  <a:txBody>
                    <a:bodyPr/>
                    <a:lstStyle/>
                    <a:p>
                      <a:r>
                        <a:rPr lang="en-US" dirty="0"/>
                        <a:t>Eukarya</a:t>
                      </a:r>
                    </a:p>
                  </a:txBody>
                  <a:tcPr anchor="ctr"/>
                </a:tc>
                <a:tc>
                  <a:txBody>
                    <a:bodyPr/>
                    <a:lstStyle/>
                    <a:p>
                      <a:r>
                        <a:rPr lang="en-US" dirty="0"/>
                        <a:t>Eukarya</a:t>
                      </a:r>
                    </a:p>
                  </a:txBody>
                  <a:tcPr anchor="ctr"/>
                </a:tc>
                <a:tc>
                  <a:txBody>
                    <a:bodyPr/>
                    <a:lstStyle/>
                    <a:p>
                      <a:r>
                        <a:rPr lang="en-US" dirty="0"/>
                        <a:t>Eukarya</a:t>
                      </a:r>
                    </a:p>
                  </a:txBody>
                  <a:tcPr anchor="ctr"/>
                </a:tc>
                <a:tc>
                  <a:txBody>
                    <a:bodyPr/>
                    <a:lstStyle/>
                    <a:p>
                      <a:r>
                        <a:rPr lang="en-US" dirty="0"/>
                        <a:t>Eukarya</a:t>
                      </a:r>
                    </a:p>
                  </a:txBody>
                  <a:tcPr anchor="ctr"/>
                </a:tc>
                <a:extLst>
                  <a:ext uri="{0D108BD9-81ED-4DB2-BD59-A6C34878D82A}">
                    <a16:rowId xmlns:a16="http://schemas.microsoft.com/office/drawing/2014/main" xmlns="" val="2079997168"/>
                  </a:ext>
                </a:extLst>
              </a:tr>
              <a:tr h="386551">
                <a:tc>
                  <a:txBody>
                    <a:bodyPr/>
                    <a:lstStyle/>
                    <a:p>
                      <a:r>
                        <a:rPr lang="en-US" dirty="0"/>
                        <a:t>Kingdom</a:t>
                      </a:r>
                    </a:p>
                  </a:txBody>
                  <a:tcPr anchor="ctr"/>
                </a:tc>
                <a:tc>
                  <a:txBody>
                    <a:bodyPr/>
                    <a:lstStyle/>
                    <a:p>
                      <a:r>
                        <a:rPr lang="en-US" dirty="0"/>
                        <a:t>Bacteria</a:t>
                      </a:r>
                    </a:p>
                  </a:txBody>
                  <a:tcPr anchor="ctr"/>
                </a:tc>
                <a:tc>
                  <a:txBody>
                    <a:bodyPr/>
                    <a:lstStyle/>
                    <a:p>
                      <a:r>
                        <a:rPr lang="en-US" dirty="0"/>
                        <a:t>Plantae</a:t>
                      </a:r>
                    </a:p>
                  </a:txBody>
                  <a:tcPr anchor="ctr"/>
                </a:tc>
                <a:tc>
                  <a:txBody>
                    <a:bodyPr/>
                    <a:lstStyle/>
                    <a:p>
                      <a:r>
                        <a:rPr lang="en-US" dirty="0"/>
                        <a:t>Animalia</a:t>
                      </a:r>
                    </a:p>
                  </a:txBody>
                  <a:tcPr anchor="ctr"/>
                </a:tc>
                <a:tc>
                  <a:txBody>
                    <a:bodyPr/>
                    <a:lstStyle/>
                    <a:p>
                      <a:r>
                        <a:rPr lang="en-US" dirty="0"/>
                        <a:t>Animalia</a:t>
                      </a:r>
                    </a:p>
                  </a:txBody>
                  <a:tcPr anchor="ctr"/>
                </a:tc>
                <a:tc>
                  <a:txBody>
                    <a:bodyPr/>
                    <a:lstStyle/>
                    <a:p>
                      <a:r>
                        <a:rPr lang="en-US" dirty="0"/>
                        <a:t>Animalia</a:t>
                      </a:r>
                    </a:p>
                  </a:txBody>
                  <a:tcPr anchor="ctr"/>
                </a:tc>
                <a:tc>
                  <a:txBody>
                    <a:bodyPr/>
                    <a:lstStyle/>
                    <a:p>
                      <a:r>
                        <a:rPr lang="en-US" dirty="0"/>
                        <a:t>Animalia</a:t>
                      </a:r>
                    </a:p>
                  </a:txBody>
                  <a:tcPr anchor="ctr"/>
                </a:tc>
                <a:extLst>
                  <a:ext uri="{0D108BD9-81ED-4DB2-BD59-A6C34878D82A}">
                    <a16:rowId xmlns:a16="http://schemas.microsoft.com/office/drawing/2014/main" xmlns="" val="773162584"/>
                  </a:ext>
                </a:extLst>
              </a:tr>
              <a:tr h="386551">
                <a:tc>
                  <a:txBody>
                    <a:bodyPr/>
                    <a:lstStyle/>
                    <a:p>
                      <a:r>
                        <a:rPr lang="en-US" dirty="0"/>
                        <a:t>Phylum</a:t>
                      </a:r>
                    </a:p>
                  </a:txBody>
                  <a:tcPr anchor="ctr"/>
                </a:tc>
                <a:tc>
                  <a:txBody>
                    <a:bodyPr/>
                    <a:lstStyle/>
                    <a:p>
                      <a:r>
                        <a:rPr lang="en-US" dirty="0" err="1"/>
                        <a:t>Firmicutes</a:t>
                      </a:r>
                      <a:endParaRPr lang="en-US" dirty="0"/>
                    </a:p>
                  </a:txBody>
                  <a:tcPr anchor="ctr"/>
                </a:tc>
                <a:tc>
                  <a:txBody>
                    <a:bodyPr/>
                    <a:lstStyle/>
                    <a:p>
                      <a:r>
                        <a:rPr lang="en-US" dirty="0"/>
                        <a:t>Angiosperm</a:t>
                      </a:r>
                    </a:p>
                  </a:txBody>
                  <a:tcPr anchor="ctr"/>
                </a:tc>
                <a:tc>
                  <a:txBody>
                    <a:bodyPr/>
                    <a:lstStyle/>
                    <a:p>
                      <a:r>
                        <a:rPr lang="en-US" dirty="0"/>
                        <a:t>Chordata</a:t>
                      </a:r>
                    </a:p>
                  </a:txBody>
                  <a:tcPr anchor="ctr"/>
                </a:tc>
                <a:tc>
                  <a:txBody>
                    <a:bodyPr/>
                    <a:lstStyle/>
                    <a:p>
                      <a:r>
                        <a:rPr lang="en-US" dirty="0"/>
                        <a:t>Chordata</a:t>
                      </a:r>
                    </a:p>
                  </a:txBody>
                  <a:tcPr anchor="ctr"/>
                </a:tc>
                <a:tc>
                  <a:txBody>
                    <a:bodyPr/>
                    <a:lstStyle/>
                    <a:p>
                      <a:r>
                        <a:rPr lang="en-US" dirty="0"/>
                        <a:t>Chordata</a:t>
                      </a:r>
                    </a:p>
                  </a:txBody>
                  <a:tcPr anchor="ctr"/>
                </a:tc>
                <a:tc>
                  <a:txBody>
                    <a:bodyPr/>
                    <a:lstStyle/>
                    <a:p>
                      <a:r>
                        <a:rPr lang="en-US" dirty="0"/>
                        <a:t>Chordata</a:t>
                      </a:r>
                    </a:p>
                  </a:txBody>
                  <a:tcPr anchor="ctr"/>
                </a:tc>
                <a:extLst>
                  <a:ext uri="{0D108BD9-81ED-4DB2-BD59-A6C34878D82A}">
                    <a16:rowId xmlns:a16="http://schemas.microsoft.com/office/drawing/2014/main" xmlns="" val="3517952176"/>
                  </a:ext>
                </a:extLst>
              </a:tr>
              <a:tr h="386551">
                <a:tc>
                  <a:txBody>
                    <a:bodyPr/>
                    <a:lstStyle/>
                    <a:p>
                      <a:r>
                        <a:rPr lang="en-US" dirty="0"/>
                        <a:t>Class</a:t>
                      </a:r>
                    </a:p>
                  </a:txBody>
                  <a:tcPr anchor="ctr"/>
                </a:tc>
                <a:tc>
                  <a:txBody>
                    <a:bodyPr/>
                    <a:lstStyle/>
                    <a:p>
                      <a:r>
                        <a:rPr lang="en-US" dirty="0"/>
                        <a:t>Bacilli</a:t>
                      </a:r>
                    </a:p>
                  </a:txBody>
                  <a:tcPr anchor="ctr"/>
                </a:tc>
                <a:tc>
                  <a:txBody>
                    <a:bodyPr/>
                    <a:lstStyle/>
                    <a:p>
                      <a:r>
                        <a:rPr lang="en-US" dirty="0"/>
                        <a:t>Eudicots</a:t>
                      </a:r>
                    </a:p>
                  </a:txBody>
                  <a:tcPr anchor="ctr"/>
                </a:tc>
                <a:tc>
                  <a:txBody>
                    <a:bodyPr/>
                    <a:lstStyle/>
                    <a:p>
                      <a:r>
                        <a:rPr lang="en-US" dirty="0"/>
                        <a:t>Mammalia</a:t>
                      </a:r>
                    </a:p>
                  </a:txBody>
                  <a:tcPr anchor="ctr"/>
                </a:tc>
                <a:tc>
                  <a:txBody>
                    <a:bodyPr/>
                    <a:lstStyle/>
                    <a:p>
                      <a:r>
                        <a:rPr lang="en-US" dirty="0"/>
                        <a:t>Mammalia</a:t>
                      </a:r>
                    </a:p>
                  </a:txBody>
                  <a:tcPr anchor="ctr"/>
                </a:tc>
                <a:tc>
                  <a:txBody>
                    <a:bodyPr/>
                    <a:lstStyle/>
                    <a:p>
                      <a:r>
                        <a:rPr lang="en-US" dirty="0"/>
                        <a:t>Amphibia</a:t>
                      </a:r>
                    </a:p>
                  </a:txBody>
                  <a:tcPr anchor="ctr"/>
                </a:tc>
                <a:tc>
                  <a:txBody>
                    <a:bodyPr/>
                    <a:lstStyle/>
                    <a:p>
                      <a:r>
                        <a:rPr lang="en-US" dirty="0" err="1"/>
                        <a:t>Reptilia</a:t>
                      </a:r>
                      <a:endParaRPr lang="en-US" dirty="0"/>
                    </a:p>
                  </a:txBody>
                  <a:tcPr anchor="ctr"/>
                </a:tc>
                <a:extLst>
                  <a:ext uri="{0D108BD9-81ED-4DB2-BD59-A6C34878D82A}">
                    <a16:rowId xmlns:a16="http://schemas.microsoft.com/office/drawing/2014/main" xmlns="" val="3866514248"/>
                  </a:ext>
                </a:extLst>
              </a:tr>
              <a:tr h="667197">
                <a:tc>
                  <a:txBody>
                    <a:bodyPr/>
                    <a:lstStyle/>
                    <a:p>
                      <a:r>
                        <a:rPr lang="en-US" dirty="0"/>
                        <a:t>Order</a:t>
                      </a:r>
                    </a:p>
                  </a:txBody>
                  <a:tcPr anchor="ctr"/>
                </a:tc>
                <a:tc>
                  <a:txBody>
                    <a:bodyPr/>
                    <a:lstStyle/>
                    <a:p>
                      <a:r>
                        <a:rPr lang="en-US" dirty="0" err="1"/>
                        <a:t>Lactobacillales</a:t>
                      </a:r>
                      <a:endParaRPr lang="en-US" dirty="0"/>
                    </a:p>
                  </a:txBody>
                  <a:tcPr anchor="ctr"/>
                </a:tc>
                <a:tc>
                  <a:txBody>
                    <a:bodyPr/>
                    <a:lstStyle/>
                    <a:p>
                      <a:r>
                        <a:rPr lang="en-US" dirty="0" err="1"/>
                        <a:t>Fagales</a:t>
                      </a:r>
                      <a:endParaRPr lang="en-US" dirty="0"/>
                    </a:p>
                  </a:txBody>
                  <a:tcPr anchor="ctr"/>
                </a:tc>
                <a:tc>
                  <a:txBody>
                    <a:bodyPr/>
                    <a:lstStyle/>
                    <a:p>
                      <a:r>
                        <a:rPr lang="en-US" dirty="0"/>
                        <a:t>Primates</a:t>
                      </a:r>
                    </a:p>
                  </a:txBody>
                  <a:tcPr anchor="ctr"/>
                </a:tc>
                <a:tc>
                  <a:txBody>
                    <a:bodyPr/>
                    <a:lstStyle/>
                    <a:p>
                      <a:r>
                        <a:rPr lang="en-US" dirty="0"/>
                        <a:t>Primates</a:t>
                      </a:r>
                    </a:p>
                  </a:txBody>
                  <a:tcPr anchor="ctr"/>
                </a:tc>
                <a:tc>
                  <a:txBody>
                    <a:bodyPr/>
                    <a:lstStyle/>
                    <a:p>
                      <a:r>
                        <a:rPr lang="en-US" dirty="0" err="1"/>
                        <a:t>Anura</a:t>
                      </a:r>
                      <a:endParaRPr lang="en-US" dirty="0"/>
                    </a:p>
                  </a:txBody>
                  <a:tcPr anchor="ctr"/>
                </a:tc>
                <a:tc>
                  <a:txBody>
                    <a:bodyPr/>
                    <a:lstStyle/>
                    <a:p>
                      <a:r>
                        <a:rPr lang="en-US" dirty="0" err="1"/>
                        <a:t>Squamata</a:t>
                      </a:r>
                      <a:endParaRPr lang="en-US" dirty="0"/>
                    </a:p>
                  </a:txBody>
                  <a:tcPr anchor="ctr"/>
                </a:tc>
                <a:extLst>
                  <a:ext uri="{0D108BD9-81ED-4DB2-BD59-A6C34878D82A}">
                    <a16:rowId xmlns:a16="http://schemas.microsoft.com/office/drawing/2014/main" xmlns="" val="2015236442"/>
                  </a:ext>
                </a:extLst>
              </a:tr>
              <a:tr h="667197">
                <a:tc>
                  <a:txBody>
                    <a:bodyPr/>
                    <a:lstStyle/>
                    <a:p>
                      <a:r>
                        <a:rPr lang="en-US" dirty="0"/>
                        <a:t>Family</a:t>
                      </a:r>
                    </a:p>
                  </a:txBody>
                  <a:tcPr anchor="ctr"/>
                </a:tc>
                <a:tc>
                  <a:txBody>
                    <a:bodyPr/>
                    <a:lstStyle/>
                    <a:p>
                      <a:r>
                        <a:rPr lang="en-US" dirty="0" err="1"/>
                        <a:t>Strepto-coccaceae</a:t>
                      </a:r>
                      <a:endParaRPr lang="en-US" dirty="0"/>
                    </a:p>
                  </a:txBody>
                  <a:tcPr anchor="ctr"/>
                </a:tc>
                <a:tc>
                  <a:txBody>
                    <a:bodyPr/>
                    <a:lstStyle/>
                    <a:p>
                      <a:r>
                        <a:rPr lang="en-US" dirty="0" err="1"/>
                        <a:t>Fagaceae</a:t>
                      </a:r>
                      <a:endParaRPr lang="en-US" dirty="0"/>
                    </a:p>
                  </a:txBody>
                  <a:tcPr anchor="ctr"/>
                </a:tc>
                <a:tc>
                  <a:txBody>
                    <a:bodyPr/>
                    <a:lstStyle/>
                    <a:p>
                      <a:r>
                        <a:rPr lang="en-US" dirty="0" err="1"/>
                        <a:t>Hominidae</a:t>
                      </a:r>
                      <a:endParaRPr lang="en-US" dirty="0"/>
                    </a:p>
                  </a:txBody>
                  <a:tcPr anchor="ctr"/>
                </a:tc>
                <a:tc>
                  <a:txBody>
                    <a:bodyPr/>
                    <a:lstStyle/>
                    <a:p>
                      <a:r>
                        <a:rPr lang="en-US" dirty="0" err="1"/>
                        <a:t>Hominidae</a:t>
                      </a:r>
                      <a:endParaRPr lang="en-US" dirty="0"/>
                    </a:p>
                  </a:txBody>
                  <a:tcPr anchor="ctr"/>
                </a:tc>
                <a:tc>
                  <a:txBody>
                    <a:bodyPr/>
                    <a:lstStyle/>
                    <a:p>
                      <a:r>
                        <a:rPr lang="en-US" dirty="0" err="1"/>
                        <a:t>Hylidae</a:t>
                      </a:r>
                      <a:endParaRPr lang="en-US" dirty="0"/>
                    </a:p>
                  </a:txBody>
                  <a:tcPr anchor="ctr"/>
                </a:tc>
                <a:tc>
                  <a:txBody>
                    <a:bodyPr/>
                    <a:lstStyle/>
                    <a:p>
                      <a:r>
                        <a:rPr lang="en-US" dirty="0" err="1"/>
                        <a:t>Chamaele-onidae</a:t>
                      </a:r>
                      <a:endParaRPr lang="en-US" dirty="0"/>
                    </a:p>
                  </a:txBody>
                  <a:tcPr anchor="ctr"/>
                </a:tc>
                <a:extLst>
                  <a:ext uri="{0D108BD9-81ED-4DB2-BD59-A6C34878D82A}">
                    <a16:rowId xmlns:a16="http://schemas.microsoft.com/office/drawing/2014/main" xmlns="" val="3167881154"/>
                  </a:ext>
                </a:extLst>
              </a:tr>
              <a:tr h="667197">
                <a:tc>
                  <a:txBody>
                    <a:bodyPr/>
                    <a:lstStyle/>
                    <a:p>
                      <a:r>
                        <a:rPr lang="en-US" dirty="0"/>
                        <a:t>Genus</a:t>
                      </a:r>
                    </a:p>
                  </a:txBody>
                  <a:tcPr anchor="ctr"/>
                </a:tc>
                <a:tc>
                  <a:txBody>
                    <a:bodyPr/>
                    <a:lstStyle/>
                    <a:p>
                      <a:r>
                        <a:rPr lang="en-US" i="1" dirty="0"/>
                        <a:t>Streptococcus</a:t>
                      </a:r>
                    </a:p>
                  </a:txBody>
                  <a:tcPr anchor="ctr"/>
                </a:tc>
                <a:tc>
                  <a:txBody>
                    <a:bodyPr/>
                    <a:lstStyle/>
                    <a:p>
                      <a:r>
                        <a:rPr lang="en-US" i="1" dirty="0" err="1"/>
                        <a:t>Quercus</a:t>
                      </a:r>
                      <a:endParaRPr lang="en-US" i="1" dirty="0"/>
                    </a:p>
                  </a:txBody>
                  <a:tcPr anchor="ctr"/>
                </a:tc>
                <a:tc>
                  <a:txBody>
                    <a:bodyPr/>
                    <a:lstStyle/>
                    <a:p>
                      <a:r>
                        <a:rPr lang="en-US" i="1" dirty="0"/>
                        <a:t>Homo</a:t>
                      </a:r>
                    </a:p>
                  </a:txBody>
                  <a:tcPr anchor="ctr"/>
                </a:tc>
                <a:tc>
                  <a:txBody>
                    <a:bodyPr/>
                    <a:lstStyle/>
                    <a:p>
                      <a:r>
                        <a:rPr lang="en-US" i="1" dirty="0"/>
                        <a:t>Pan</a:t>
                      </a:r>
                    </a:p>
                  </a:txBody>
                  <a:tcPr anchor="ctr"/>
                </a:tc>
                <a:tc>
                  <a:txBody>
                    <a:bodyPr/>
                    <a:lstStyle/>
                    <a:p>
                      <a:r>
                        <a:rPr lang="en-US" i="1" dirty="0" err="1"/>
                        <a:t>Hyla</a:t>
                      </a:r>
                      <a:endParaRPr lang="en-US" i="1" dirty="0"/>
                    </a:p>
                  </a:txBody>
                  <a:tcPr anchor="ctr"/>
                </a:tc>
                <a:tc>
                  <a:txBody>
                    <a:bodyPr/>
                    <a:lstStyle/>
                    <a:p>
                      <a:r>
                        <a:rPr lang="en-US" i="1" dirty="0" err="1"/>
                        <a:t>Chamaeleo</a:t>
                      </a:r>
                      <a:endParaRPr lang="en-US" i="1" dirty="0"/>
                    </a:p>
                  </a:txBody>
                  <a:tcPr anchor="ctr"/>
                </a:tc>
                <a:extLst>
                  <a:ext uri="{0D108BD9-81ED-4DB2-BD59-A6C34878D82A}">
                    <a16:rowId xmlns:a16="http://schemas.microsoft.com/office/drawing/2014/main" xmlns="" val="2178056529"/>
                  </a:ext>
                </a:extLst>
              </a:tr>
              <a:tr h="953139">
                <a:tc>
                  <a:txBody>
                    <a:bodyPr/>
                    <a:lstStyle/>
                    <a:p>
                      <a:r>
                        <a:rPr lang="en-US" dirty="0"/>
                        <a:t>Species</a:t>
                      </a:r>
                    </a:p>
                  </a:txBody>
                  <a:tcPr anchor="ctr"/>
                </a:tc>
                <a:tc>
                  <a:txBody>
                    <a:bodyPr/>
                    <a:lstStyle/>
                    <a:p>
                      <a:r>
                        <a:rPr lang="en-US" i="1" dirty="0"/>
                        <a:t>Streptococcus pyogenes</a:t>
                      </a:r>
                    </a:p>
                  </a:txBody>
                  <a:tcPr anchor="ctr"/>
                </a:tc>
                <a:tc>
                  <a:txBody>
                    <a:bodyPr/>
                    <a:lstStyle/>
                    <a:p>
                      <a:r>
                        <a:rPr lang="en-US" i="1" dirty="0" err="1"/>
                        <a:t>Quercus</a:t>
                      </a:r>
                      <a:r>
                        <a:rPr lang="en-US" i="1" dirty="0"/>
                        <a:t> alba</a:t>
                      </a:r>
                    </a:p>
                  </a:txBody>
                  <a:tcPr anchor="ctr"/>
                </a:tc>
                <a:tc>
                  <a:txBody>
                    <a:bodyPr/>
                    <a:lstStyle/>
                    <a:p>
                      <a:r>
                        <a:rPr lang="en-US" i="1" dirty="0"/>
                        <a:t>Homo sapiens</a:t>
                      </a:r>
                    </a:p>
                  </a:txBody>
                  <a:tcPr anchor="ctr"/>
                </a:tc>
                <a:tc>
                  <a:txBody>
                    <a:bodyPr/>
                    <a:lstStyle/>
                    <a:p>
                      <a:r>
                        <a:rPr lang="en-US" i="1" dirty="0"/>
                        <a:t>Pan troglodytes</a:t>
                      </a:r>
                    </a:p>
                  </a:txBody>
                  <a:tcPr anchor="ctr"/>
                </a:tc>
                <a:tc>
                  <a:txBody>
                    <a:bodyPr/>
                    <a:lstStyle/>
                    <a:p>
                      <a:r>
                        <a:rPr lang="en-US" i="1" dirty="0" err="1"/>
                        <a:t>Hyla</a:t>
                      </a:r>
                      <a:r>
                        <a:rPr lang="en-US" i="1" dirty="0"/>
                        <a:t> </a:t>
                      </a:r>
                      <a:r>
                        <a:rPr lang="en-US" i="1" dirty="0" err="1"/>
                        <a:t>cincerea</a:t>
                      </a:r>
                      <a:endParaRPr lang="en-US" i="1" dirty="0"/>
                    </a:p>
                  </a:txBody>
                  <a:tcPr anchor="ctr"/>
                </a:tc>
                <a:tc>
                  <a:txBody>
                    <a:bodyPr/>
                    <a:lstStyle/>
                    <a:p>
                      <a:r>
                        <a:rPr lang="en-US" i="1" dirty="0" err="1"/>
                        <a:t>Chamaeleo</a:t>
                      </a:r>
                      <a:r>
                        <a:rPr lang="en-US" i="1" dirty="0"/>
                        <a:t> chameleon</a:t>
                      </a:r>
                    </a:p>
                  </a:txBody>
                  <a:tcPr anchor="ctr"/>
                </a:tc>
                <a:extLst>
                  <a:ext uri="{0D108BD9-81ED-4DB2-BD59-A6C34878D82A}">
                    <a16:rowId xmlns:a16="http://schemas.microsoft.com/office/drawing/2014/main" xmlns="" val="3661843652"/>
                  </a:ext>
                </a:extLst>
              </a:tr>
            </a:tbl>
          </a:graphicData>
        </a:graphic>
      </p:graphicFrame>
    </p:spTree>
    <p:extLst>
      <p:ext uri="{BB962C8B-B14F-4D97-AF65-F5344CB8AC3E}">
        <p14:creationId xmlns:p14="http://schemas.microsoft.com/office/powerpoint/2010/main" val="2647937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Complete Classification Worksheet - Handout</a:t>
            </a:r>
          </a:p>
        </p:txBody>
      </p:sp>
      <p:sp>
        <p:nvSpPr>
          <p:cNvPr id="5" name="Content Placeholder 4"/>
          <p:cNvSpPr>
            <a:spLocks noGrp="1"/>
          </p:cNvSpPr>
          <p:nvPr>
            <p:ph idx="1"/>
          </p:nvPr>
        </p:nvSpPr>
        <p:spPr/>
        <p:txBody>
          <a:bodyPr/>
          <a:lstStyle/>
          <a:p>
            <a:endParaRPr lang="en-US"/>
          </a:p>
        </p:txBody>
      </p:sp>
    </p:spTree>
    <p:extLst>
      <p:ext uri="{BB962C8B-B14F-4D97-AF65-F5344CB8AC3E}">
        <p14:creationId xmlns:p14="http://schemas.microsoft.com/office/powerpoint/2010/main" val="14974330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Shark Dichotomous Key - Handout</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585410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Cladogram - Handout</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558301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Written Response #9</a:t>
            </a:r>
          </a:p>
        </p:txBody>
      </p:sp>
      <p:sp>
        <p:nvSpPr>
          <p:cNvPr id="7" name="Content Placeholder 6"/>
          <p:cNvSpPr>
            <a:spLocks noGrp="1"/>
          </p:cNvSpPr>
          <p:nvPr>
            <p:ph idx="1"/>
          </p:nvPr>
        </p:nvSpPr>
        <p:spPr/>
        <p:txBody>
          <a:bodyPr/>
          <a:lstStyle/>
          <a:p>
            <a:r>
              <a:rPr lang="en-US" dirty="0"/>
              <a:t>Many adaptations exist among all of the organisms that live on our planet. Research an organism with the most bizarre adaptation you can find and describe how it benefits that species. Provide a picture and a description of the progression of the adaptions.</a:t>
            </a:r>
          </a:p>
        </p:txBody>
      </p:sp>
    </p:spTree>
    <p:extLst>
      <p:ext uri="{BB962C8B-B14F-4D97-AF65-F5344CB8AC3E}">
        <p14:creationId xmlns:p14="http://schemas.microsoft.com/office/powerpoint/2010/main" val="68701701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333</TotalTime>
  <Words>323</Words>
  <Application>Microsoft Office PowerPoint</Application>
  <PresentationFormat>On-screen Show (4:3)</PresentationFormat>
  <Paragraphs>99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ＭＳ Ｐゴシック</vt:lpstr>
      <vt:lpstr>Arial</vt:lpstr>
      <vt:lpstr>Calibri</vt:lpstr>
      <vt:lpstr>Calibri Light</vt:lpstr>
      <vt:lpstr>Office Theme</vt:lpstr>
      <vt:lpstr>Phylum Chordata Cladogram</vt:lpstr>
      <vt:lpstr>You need to be familiar with these classes of organisms.</vt:lpstr>
      <vt:lpstr>Classification of Different Organisms</vt:lpstr>
      <vt:lpstr>Complete Classification Worksheet - Handout</vt:lpstr>
      <vt:lpstr>Shark Dichotomous Key - Handout</vt:lpstr>
      <vt:lpstr>Cladogram - Handout</vt:lpstr>
      <vt:lpstr>Written Response #9</vt:lpstr>
    </vt:vector>
  </TitlesOfParts>
  <Company>Lincoln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Lambert iii, Delbert</dc:creator>
  <cp:lastModifiedBy>Lambert iii, Delbert</cp:lastModifiedBy>
  <cp:revision>9</cp:revision>
  <dcterms:created xsi:type="dcterms:W3CDTF">2016-05-11T17:22:26Z</dcterms:created>
  <dcterms:modified xsi:type="dcterms:W3CDTF">2017-05-17T12:55:31Z</dcterms:modified>
</cp:coreProperties>
</file>