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256" r:id="rId2"/>
    <p:sldId id="265" r:id="rId3"/>
    <p:sldId id="299" r:id="rId4"/>
    <p:sldId id="266" r:id="rId5"/>
    <p:sldId id="267" r:id="rId6"/>
    <p:sldId id="269" r:id="rId7"/>
    <p:sldId id="268" r:id="rId8"/>
    <p:sldId id="270" r:id="rId9"/>
    <p:sldId id="271" r:id="rId10"/>
    <p:sldId id="300" r:id="rId11"/>
    <p:sldId id="289" r:id="rId12"/>
    <p:sldId id="290" r:id="rId13"/>
    <p:sldId id="272" r:id="rId14"/>
    <p:sldId id="273" r:id="rId15"/>
    <p:sldId id="274" r:id="rId16"/>
    <p:sldId id="275" r:id="rId17"/>
    <p:sldId id="291" r:id="rId18"/>
    <p:sldId id="292" r:id="rId19"/>
    <p:sldId id="293" r:id="rId20"/>
    <p:sldId id="294" r:id="rId21"/>
    <p:sldId id="295" r:id="rId22"/>
    <p:sldId id="298" r:id="rId23"/>
    <p:sldId id="297" r:id="rId24"/>
    <p:sldId id="277" r:id="rId25"/>
    <p:sldId id="276" r:id="rId26"/>
    <p:sldId id="281" r:id="rId27"/>
    <p:sldId id="278" r:id="rId28"/>
    <p:sldId id="279" r:id="rId29"/>
    <p:sldId id="280" r:id="rId30"/>
    <p:sldId id="282" r:id="rId31"/>
    <p:sldId id="284" r:id="rId32"/>
    <p:sldId id="288" r:id="rId33"/>
    <p:sldId id="283" r:id="rId34"/>
    <p:sldId id="285" r:id="rId35"/>
    <p:sldId id="286" r:id="rId36"/>
    <p:sldId id="28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2" autoAdjust="0"/>
    <p:restoredTop sz="94660"/>
  </p:normalViewPr>
  <p:slideViewPr>
    <p:cSldViewPr snapToGrid="0">
      <p:cViewPr varScale="1">
        <p:scale>
          <a:sx n="115" d="100"/>
          <a:sy n="115" d="100"/>
        </p:scale>
        <p:origin x="40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pieChart>
        <c:varyColors val="1"/>
        <c:ser>
          <c:idx val="0"/>
          <c:order val="0"/>
          <c:tx>
            <c:strRef>
              <c:f>Sheet1!$B$1</c:f>
              <c:strCache>
                <c:ptCount val="1"/>
                <c:pt idx="0">
                  <c:v>Sales</c:v>
                </c:pt>
              </c:strCache>
            </c:strRef>
          </c:tx>
          <c:explosion val="25"/>
          <c:dPt>
            <c:idx val="0"/>
            <c:bubble3D val="0"/>
            <c:spPr>
              <a:solidFill>
                <a:srgbClr val="00B050"/>
              </a:solidFill>
            </c:spPr>
            <c:extLst>
              <c:ext xmlns:c16="http://schemas.microsoft.com/office/drawing/2014/chart" uri="{C3380CC4-5D6E-409C-BE32-E72D297353CC}">
                <c16:uniqueId val="{00000001-DD94-450A-B06D-66132256AF64}"/>
              </c:ext>
            </c:extLst>
          </c:dPt>
          <c:dPt>
            <c:idx val="1"/>
            <c:bubble3D val="0"/>
            <c:spPr>
              <a:solidFill>
                <a:srgbClr val="FFC000"/>
              </a:solidFill>
            </c:spPr>
            <c:extLst>
              <c:ext xmlns:c16="http://schemas.microsoft.com/office/drawing/2014/chart" uri="{C3380CC4-5D6E-409C-BE32-E72D297353CC}">
                <c16:uniqueId val="{00000003-DD94-450A-B06D-66132256AF64}"/>
              </c:ext>
            </c:extLst>
          </c:dPt>
          <c:cat>
            <c:strRef>
              <c:f>Sheet1!$A$2:$A$3</c:f>
              <c:strCache>
                <c:ptCount val="2"/>
                <c:pt idx="0">
                  <c:v>Interphase</c:v>
                </c:pt>
                <c:pt idx="1">
                  <c:v>Mitosis</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DD94-450A-B06D-66132256AF64}"/>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7284264027346099"/>
          <c:y val="0.35035821226572023"/>
          <c:w val="0.41651908157345102"/>
          <c:h val="0.38256996044508523"/>
        </c:manualLayout>
      </c:layout>
      <c:overlay val="0"/>
      <c:txPr>
        <a:bodyPr/>
        <a:lstStyle/>
        <a:p>
          <a:pPr>
            <a:defRPr sz="2400" b="1">
              <a:solidFill>
                <a:srgbClr val="FFFFFF"/>
              </a:solidFill>
            </a:defRPr>
          </a:pPr>
          <a:endParaRPr lang="en-US"/>
        </a:p>
      </c:txPr>
    </c:legend>
    <c:plotVisOnly val="1"/>
    <c:dispBlanksAs val="zero"/>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92C28B-7B96-4907-B203-4AC4B9003BC1}" type="datetimeFigureOut">
              <a:rPr lang="en-US" smtClean="0"/>
              <a:t>10/2/2018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A3D910-73A8-4614-8B8F-F23D2BF8FB45}" type="slidenum">
              <a:rPr lang="en-US" smtClean="0"/>
              <a:t>‹#›</a:t>
            </a:fld>
            <a:endParaRPr lang="en-US"/>
          </a:p>
        </p:txBody>
      </p:sp>
    </p:spTree>
    <p:extLst>
      <p:ext uri="{BB962C8B-B14F-4D97-AF65-F5344CB8AC3E}">
        <p14:creationId xmlns:p14="http://schemas.microsoft.com/office/powerpoint/2010/main" val="3095814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pPr>
              <a:defRPr/>
            </a:pPr>
            <a:fld id="{4699BBF3-ABB3-4074-BE3D-420709173DC2}" type="datetime1">
              <a:rPr lang="en-US" altLang="en-US" smtClean="0"/>
              <a:pPr>
                <a:defRPr/>
              </a:pPr>
              <a:t>10/2/2018</a:t>
            </a:fld>
            <a:endParaRPr lang="en-US" alt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103E10EB-EAB8-4581-BD9F-CD73E07BB30B}" type="slidenum">
              <a:rPr lang="en-US" altLang="en-US" smtClean="0"/>
              <a:pPr/>
              <a:t>‹#›</a:t>
            </a:fld>
            <a:endParaRPr lang="en-US" alt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6555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5648231A-80B5-4A60-A079-F56F5EC7DC47}" type="datetime1">
              <a:rPr lang="en-US" altLang="en-US" smtClean="0"/>
              <a:pPr>
                <a:defRPr/>
              </a:pPr>
              <a:t>10/2/2018</a:t>
            </a:fld>
            <a:endParaRPr lang="en-US" altLang="en-US"/>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315425-B042-4042-B222-7E14734010F0}" type="slidenum">
              <a:rPr lang="en-US" altLang="en-US" smtClean="0"/>
              <a:pPr/>
              <a:t>‹#›</a:t>
            </a:fld>
            <a:endParaRPr lang="en-US" altLang="en-US"/>
          </a:p>
        </p:txBody>
      </p:sp>
    </p:spTree>
    <p:extLst>
      <p:ext uri="{BB962C8B-B14F-4D97-AF65-F5344CB8AC3E}">
        <p14:creationId xmlns:p14="http://schemas.microsoft.com/office/powerpoint/2010/main" val="52329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FF29946-FDA4-4023-913C-7D51CF7CCA5E}" type="datetime1">
              <a:rPr lang="en-US" altLang="en-US" smtClean="0"/>
              <a:pPr>
                <a:defRPr/>
              </a:pPr>
              <a:t>10/2/2018</a:t>
            </a:fld>
            <a:endParaRPr lang="en-US" altLang="en-US"/>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86AFAA8-21C7-4464-A5E2-F61F3917B938}" type="slidenum">
              <a:rPr lang="en-US" altLang="en-US" smtClean="0"/>
              <a:pPr/>
              <a:t>‹#›</a:t>
            </a:fld>
            <a:endParaRPr lang="en-US" altLang="en-US"/>
          </a:p>
        </p:txBody>
      </p:sp>
    </p:spTree>
    <p:extLst>
      <p:ext uri="{BB962C8B-B14F-4D97-AF65-F5344CB8AC3E}">
        <p14:creationId xmlns:p14="http://schemas.microsoft.com/office/powerpoint/2010/main" val="26873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5A2FC4C7-D757-4502-AF25-D5E0FC831A69}" type="datetime1">
              <a:rPr lang="en-US" altLang="en-US" smtClean="0"/>
              <a:pPr>
                <a:defRPr/>
              </a:pPr>
              <a:t>10/2/2018</a:t>
            </a:fld>
            <a:endParaRPr lang="en-US" altLang="en-US"/>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253F37-E997-4E71-A2DD-3E5736BD9DEA}" type="slidenum">
              <a:rPr lang="en-US" altLang="en-US" smtClean="0"/>
              <a:pPr/>
              <a:t>‹#›</a:t>
            </a:fld>
            <a:endParaRPr lang="en-US" altLang="en-US"/>
          </a:p>
        </p:txBody>
      </p:sp>
    </p:spTree>
    <p:extLst>
      <p:ext uri="{BB962C8B-B14F-4D97-AF65-F5344CB8AC3E}">
        <p14:creationId xmlns:p14="http://schemas.microsoft.com/office/powerpoint/2010/main" val="193575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pPr>
              <a:defRPr/>
            </a:pPr>
            <a:fld id="{5FC3E8F2-22DE-4EC0-AA26-C35F4CC27C81}" type="datetime1">
              <a:rPr lang="en-US" altLang="en-US" smtClean="0"/>
              <a:pPr>
                <a:defRPr/>
              </a:pPr>
              <a:t>10/2/2018</a:t>
            </a:fld>
            <a:endParaRPr lang="en-US" alt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3B9CA0A4-5BF6-4C45-8A07-6CA3279B3449}" type="slidenum">
              <a:rPr lang="en-US" altLang="en-US" smtClean="0"/>
              <a:pPr/>
              <a:t>‹#›</a:t>
            </a:fld>
            <a:endParaRPr lang="en-US" alt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38984413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6443643F-7FC8-478A-A124-50ACAF505E37}" type="datetime1">
              <a:rPr lang="en-US" altLang="en-US" smtClean="0"/>
              <a:pPr>
                <a:defRPr/>
              </a:pPr>
              <a:t>10/2/2018</a:t>
            </a:fld>
            <a:endParaRPr lang="en-US" altLang="en-US"/>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2779A5-9AB4-44F5-98FD-9B096137F210}" type="slidenum">
              <a:rPr lang="en-US" altLang="en-US" smtClean="0"/>
              <a:pPr/>
              <a:t>‹#›</a:t>
            </a:fld>
            <a:endParaRPr lang="en-US" altLang="en-US"/>
          </a:p>
        </p:txBody>
      </p:sp>
    </p:spTree>
    <p:extLst>
      <p:ext uri="{BB962C8B-B14F-4D97-AF65-F5344CB8AC3E}">
        <p14:creationId xmlns:p14="http://schemas.microsoft.com/office/powerpoint/2010/main" val="10693428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01EEB163-FE5A-465F-B252-7DD94AF5F0A0}" type="datetime1">
              <a:rPr lang="en-US" altLang="en-US" smtClean="0"/>
              <a:pPr>
                <a:defRPr/>
              </a:pPr>
              <a:t>10/2/2018</a:t>
            </a:fld>
            <a:endParaRPr lang="en-US" altLang="en-US"/>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054009-0CEC-4EE4-8D6F-F91FD4312DDA}" type="slidenum">
              <a:rPr lang="en-US" altLang="en-US" smtClean="0"/>
              <a:pPr/>
              <a:t>‹#›</a:t>
            </a:fld>
            <a:endParaRPr lang="en-US" altLang="en-US"/>
          </a:p>
        </p:txBody>
      </p:sp>
    </p:spTree>
    <p:extLst>
      <p:ext uri="{BB962C8B-B14F-4D97-AF65-F5344CB8AC3E}">
        <p14:creationId xmlns:p14="http://schemas.microsoft.com/office/powerpoint/2010/main" val="2175305938"/>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0E330CB2-56EC-416D-BEAF-B426B4DE1AD9}" type="datetime1">
              <a:rPr lang="en-US" altLang="en-US" smtClean="0"/>
              <a:pPr>
                <a:defRPr/>
              </a:pPr>
              <a:t>10/2/2018</a:t>
            </a:fld>
            <a:endParaRPr lang="en-US" altLang="en-US"/>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66C1AFD-67E4-473B-9986-A5952E42CED0}" type="slidenum">
              <a:rPr lang="en-US" altLang="en-US" smtClean="0"/>
              <a:pPr/>
              <a:t>‹#›</a:t>
            </a:fld>
            <a:endParaRPr lang="en-US" altLang="en-US"/>
          </a:p>
        </p:txBody>
      </p:sp>
    </p:spTree>
    <p:extLst>
      <p:ext uri="{BB962C8B-B14F-4D97-AF65-F5344CB8AC3E}">
        <p14:creationId xmlns:p14="http://schemas.microsoft.com/office/powerpoint/2010/main" val="129731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445D86E-9E2B-4B3E-9707-2FE0E8103CC2}" type="datetime1">
              <a:rPr lang="en-US" altLang="en-US" smtClean="0"/>
              <a:pPr>
                <a:defRPr/>
              </a:pPr>
              <a:t>10/2/2018</a:t>
            </a:fld>
            <a:endParaRPr lang="en-US" altLang="en-US"/>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8DEBD32-CE5F-4BA0-A4A8-2E09E8E05F4B}" type="slidenum">
              <a:rPr lang="en-US" altLang="en-US" smtClean="0"/>
              <a:pPr/>
              <a:t>‹#›</a:t>
            </a:fld>
            <a:endParaRPr lang="en-US" altLang="en-US"/>
          </a:p>
        </p:txBody>
      </p:sp>
    </p:spTree>
    <p:extLst>
      <p:ext uri="{BB962C8B-B14F-4D97-AF65-F5344CB8AC3E}">
        <p14:creationId xmlns:p14="http://schemas.microsoft.com/office/powerpoint/2010/main" val="176915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pPr>
              <a:defRPr/>
            </a:pPr>
            <a:fld id="{862F1DE9-22FA-421A-9DC5-21140E622136}" type="datetime1">
              <a:rPr lang="en-US" altLang="en-US" smtClean="0"/>
              <a:pPr>
                <a:defRPr/>
              </a:pPr>
              <a:t>10/2/2018</a:t>
            </a:fld>
            <a:endParaRPr lang="en-US" altLang="en-US"/>
          </a:p>
        </p:txBody>
      </p:sp>
      <p:sp>
        <p:nvSpPr>
          <p:cNvPr id="6" name="Footer Placeholder 5"/>
          <p:cNvSpPr>
            <a:spLocks noGrp="1"/>
          </p:cNvSpPr>
          <p:nvPr>
            <p:ph type="ftr" sz="quarter" idx="11"/>
          </p:nvPr>
        </p:nvSpPr>
        <p:spPr>
          <a:xfrm>
            <a:off x="2103620" y="6375679"/>
            <a:ext cx="3482179" cy="345796"/>
          </a:xfrm>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5691014" y="6375679"/>
            <a:ext cx="1232456" cy="345796"/>
          </a:xfrm>
        </p:spPr>
        <p:txBody>
          <a:bodyPr/>
          <a:lstStyle/>
          <a:p>
            <a:fld id="{5011599B-AA36-4D68-8EA7-E7E1B755FEF4}" type="slidenum">
              <a:rPr lang="en-US" altLang="en-US" smtClean="0"/>
              <a:pPr/>
              <a:t>‹#›</a:t>
            </a:fld>
            <a:endParaRPr lang="en-US" alt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15316697"/>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pPr>
              <a:defRPr/>
            </a:pPr>
            <a:fld id="{912F8993-805C-49C9-A842-EB3E4C707209}" type="datetime1">
              <a:rPr lang="en-US" altLang="en-US" smtClean="0"/>
              <a:pPr>
                <a:defRPr/>
              </a:pPr>
              <a:t>10/2/2018</a:t>
            </a:fld>
            <a:endParaRPr lang="en-US" altLang="en-US"/>
          </a:p>
        </p:txBody>
      </p:sp>
      <p:sp>
        <p:nvSpPr>
          <p:cNvPr id="6" name="Footer Placeholder 5"/>
          <p:cNvSpPr>
            <a:spLocks noGrp="1"/>
          </p:cNvSpPr>
          <p:nvPr>
            <p:ph type="ftr" sz="quarter" idx="11"/>
          </p:nvPr>
        </p:nvSpPr>
        <p:spPr>
          <a:xfrm>
            <a:off x="2103621" y="6375679"/>
            <a:ext cx="3482178" cy="345796"/>
          </a:xfrm>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F112CDAB-0656-4411-B5ED-EF0CEA5A0507}" type="slidenum">
              <a:rPr lang="en-US" altLang="en-US" smtClean="0"/>
              <a:pPr/>
              <a:t>‹#›</a:t>
            </a:fld>
            <a:endParaRPr lang="en-US" altLang="en-US"/>
          </a:p>
        </p:txBody>
      </p:sp>
    </p:spTree>
    <p:extLst>
      <p:ext uri="{BB962C8B-B14F-4D97-AF65-F5344CB8AC3E}">
        <p14:creationId xmlns:p14="http://schemas.microsoft.com/office/powerpoint/2010/main" val="562528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defTabSz="457200" fontAlgn="base">
              <a:spcBef>
                <a:spcPct val="0"/>
              </a:spcBef>
              <a:spcAft>
                <a:spcPct val="0"/>
              </a:spcAft>
              <a:defRPr/>
            </a:pPr>
            <a:fld id="{700E69F7-91EE-463F-B5B0-A5D22E0EDCFA}" type="datetime1">
              <a:rPr lang="en-US" altLang="en-US" smtClean="0"/>
              <a:pPr defTabSz="457200" fontAlgn="base">
                <a:spcBef>
                  <a:spcPct val="0"/>
                </a:spcBef>
                <a:spcAft>
                  <a:spcPct val="0"/>
                </a:spcAft>
                <a:defRPr/>
              </a:pPr>
              <a:t>10/2/2018</a:t>
            </a:fld>
            <a:endParaRPr lang="en-US" alt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fontAlgn="base">
              <a:spcBef>
                <a:spcPct val="0"/>
              </a:spcBef>
              <a:spcAft>
                <a:spcPct val="0"/>
              </a:spcAft>
            </a:pPr>
            <a:fld id="{CC5B8B17-77B5-460D-A197-E126AF5252E8}" type="slidenum">
              <a:rPr lang="en-US" altLang="en-US" smtClean="0">
                <a:ea typeface="ＭＳ Ｐゴシック" panose="020B0600070205080204" pitchFamily="34" charset="-128"/>
              </a:rPr>
              <a:pPr defTabSz="457200" fontAlgn="base">
                <a:spcBef>
                  <a:spcPct val="0"/>
                </a:spcBef>
                <a:spcAft>
                  <a:spcPct val="0"/>
                </a:spcAft>
              </a:pPr>
              <a:t>‹#›</a:t>
            </a:fld>
            <a:endParaRPr lang="en-US" altLang="en-US">
              <a:ea typeface="ＭＳ Ｐゴシック" panose="020B0600070205080204" pitchFamily="34" charset="-128"/>
            </a:endParaRP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51621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hhmi.org/biointeractive/dna-packaging" TargetMode="Externa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lpAa4TWjHQ4&amp;list=PLwL0Myd7Dk1F0iQPGrjehze3eDpco1eVz&amp;index=9" TargetMode="External"/><Relationship Id="rId2" Type="http://schemas.openxmlformats.org/officeDocument/2006/relationships/hyperlink" Target="https://www.youtube.com/watch?v=LEpTTolebq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cellsalive.com/cell_cycle_js.htm"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HYKesI9jL8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4 Cell Processes</a:t>
            </a:r>
            <a:endParaRPr lang="en-US" dirty="0"/>
          </a:p>
        </p:txBody>
      </p:sp>
      <p:sp>
        <p:nvSpPr>
          <p:cNvPr id="3" name="Subtitle 2"/>
          <p:cNvSpPr>
            <a:spLocks noGrp="1"/>
          </p:cNvSpPr>
          <p:nvPr>
            <p:ph type="subTitle" idx="1"/>
          </p:nvPr>
        </p:nvSpPr>
        <p:spPr/>
        <p:txBody>
          <a:bodyPr/>
          <a:lstStyle/>
          <a:p>
            <a:r>
              <a:rPr lang="en-US" dirty="0" smtClean="0"/>
              <a:t>4.3 Cell Cycle</a:t>
            </a:r>
            <a:endParaRPr lang="en-US" dirty="0"/>
          </a:p>
        </p:txBody>
      </p:sp>
    </p:spTree>
    <p:extLst>
      <p:ext uri="{BB962C8B-B14F-4D97-AF65-F5344CB8AC3E}">
        <p14:creationId xmlns:p14="http://schemas.microsoft.com/office/powerpoint/2010/main" val="2169502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4 Transport Quiz</a:t>
            </a:r>
            <a:endParaRPr lang="en-US" dirty="0"/>
          </a:p>
        </p:txBody>
      </p:sp>
      <p:sp>
        <p:nvSpPr>
          <p:cNvPr id="3" name="Content Placeholder 2"/>
          <p:cNvSpPr>
            <a:spLocks noGrp="1"/>
          </p:cNvSpPr>
          <p:nvPr>
            <p:ph idx="1"/>
          </p:nvPr>
        </p:nvSpPr>
        <p:spPr/>
        <p:txBody>
          <a:bodyPr/>
          <a:lstStyle/>
          <a:p>
            <a:r>
              <a:rPr lang="en-US" dirty="0" smtClean="0"/>
              <a:t>Please be in your seat—sitting quietly &amp; we will review together!</a:t>
            </a:r>
            <a:endParaRPr lang="en-US" dirty="0"/>
          </a:p>
        </p:txBody>
      </p:sp>
    </p:spTree>
    <p:extLst>
      <p:ext uri="{BB962C8B-B14F-4D97-AF65-F5344CB8AC3E}">
        <p14:creationId xmlns:p14="http://schemas.microsoft.com/office/powerpoint/2010/main" val="2067490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Cell Cycle</a:t>
            </a:r>
            <a:endParaRPr lang="en-US" dirty="0"/>
          </a:p>
        </p:txBody>
      </p:sp>
      <p:sp>
        <p:nvSpPr>
          <p:cNvPr id="5" name="Content Placeholder 4"/>
          <p:cNvSpPr>
            <a:spLocks noGrp="1"/>
          </p:cNvSpPr>
          <p:nvPr>
            <p:ph idx="1"/>
          </p:nvPr>
        </p:nvSpPr>
        <p:spPr/>
        <p:txBody>
          <a:bodyPr/>
          <a:lstStyle/>
          <a:p>
            <a:pPr lvl="1">
              <a:buFont typeface="Wingdings" panose="05000000000000000000" pitchFamily="2" charset="2"/>
              <a:buChar char="§"/>
            </a:pPr>
            <a:r>
              <a:rPr lang="en-US" dirty="0" smtClean="0"/>
              <a:t>Essential Ideas: </a:t>
            </a:r>
          </a:p>
          <a:p>
            <a:pPr marL="800100" lvl="1" indent="-342900">
              <a:buFont typeface="+mj-lt"/>
              <a:buAutoNum type="arabicPeriod"/>
            </a:pPr>
            <a:r>
              <a:rPr lang="en-US" dirty="0" smtClean="0"/>
              <a:t>Cell Division is essential for the cells but must be CONTROLLED</a:t>
            </a:r>
          </a:p>
          <a:p>
            <a:pPr lvl="1"/>
            <a:r>
              <a:rPr lang="en-US" dirty="0" smtClean="0"/>
              <a:t>Must </a:t>
            </a:r>
            <a:r>
              <a:rPr lang="en-US" dirty="0" smtClean="0"/>
              <a:t>occur to replace </a:t>
            </a:r>
            <a:r>
              <a:rPr lang="en-US" u="sng" dirty="0" smtClean="0"/>
              <a:t>old</a:t>
            </a:r>
            <a:r>
              <a:rPr lang="en-US" dirty="0" smtClean="0"/>
              <a:t> cells or make new cells for </a:t>
            </a:r>
            <a:r>
              <a:rPr lang="en-US" u="sng" dirty="0" smtClean="0"/>
              <a:t>growth</a:t>
            </a:r>
          </a:p>
          <a:p>
            <a:pPr lvl="1"/>
            <a:r>
              <a:rPr lang="en-US" dirty="0" smtClean="0"/>
              <a:t>Can take 10 to 24 hours to complete the full cycle</a:t>
            </a:r>
          </a:p>
          <a:p>
            <a:pPr marL="457200" indent="-457200">
              <a:buFont typeface="+mj-lt"/>
              <a:buAutoNum type="arabicPeriod" startAt="2"/>
            </a:pPr>
            <a:r>
              <a:rPr lang="en-US" dirty="0" smtClean="0"/>
              <a:t>The cell cycle includes:</a:t>
            </a:r>
          </a:p>
          <a:p>
            <a:pPr lvl="1"/>
            <a:r>
              <a:rPr lang="en-US" u="sng" dirty="0" smtClean="0"/>
              <a:t>Interphase</a:t>
            </a:r>
            <a:r>
              <a:rPr lang="en-US" dirty="0" smtClean="0"/>
              <a:t> – growth and repair</a:t>
            </a:r>
          </a:p>
          <a:p>
            <a:pPr lvl="1"/>
            <a:r>
              <a:rPr lang="en-US" u="sng" dirty="0" smtClean="0"/>
              <a:t>Mitosis</a:t>
            </a:r>
            <a:r>
              <a:rPr lang="en-US" dirty="0" smtClean="0"/>
              <a:t> – division of the nucleus</a:t>
            </a:r>
          </a:p>
          <a:p>
            <a:pPr lvl="1"/>
            <a:r>
              <a:rPr lang="en-US" u="sng" dirty="0" smtClean="0"/>
              <a:t>Cytokinesis</a:t>
            </a:r>
            <a:r>
              <a:rPr lang="en-US" dirty="0" smtClean="0"/>
              <a:t> – final division of the cytoplasm</a:t>
            </a:r>
            <a:endParaRPr lang="en-US" u="sng" dirty="0"/>
          </a:p>
        </p:txBody>
      </p:sp>
    </p:spTree>
    <p:extLst>
      <p:ext uri="{BB962C8B-B14F-4D97-AF65-F5344CB8AC3E}">
        <p14:creationId xmlns:p14="http://schemas.microsoft.com/office/powerpoint/2010/main" val="1393485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Cell Cycle</a:t>
            </a:r>
            <a:endParaRPr lang="en-US" dirty="0"/>
          </a:p>
        </p:txBody>
      </p:sp>
      <p:sp>
        <p:nvSpPr>
          <p:cNvPr id="5" name="Content Placeholder 4"/>
          <p:cNvSpPr>
            <a:spLocks noGrp="1"/>
          </p:cNvSpPr>
          <p:nvPr>
            <p:ph sz="half" idx="1"/>
          </p:nvPr>
        </p:nvSpPr>
        <p:spPr>
          <a:xfrm>
            <a:off x="1454771" y="1905001"/>
            <a:ext cx="4263375" cy="3767397"/>
          </a:xfrm>
        </p:spPr>
        <p:txBody>
          <a:bodyPr/>
          <a:lstStyle/>
          <a:p>
            <a:r>
              <a:rPr lang="en-US" dirty="0" smtClean="0"/>
              <a:t>Interphase:</a:t>
            </a:r>
          </a:p>
          <a:p>
            <a:pPr lvl="1"/>
            <a:r>
              <a:rPr lang="en-US" dirty="0" smtClean="0"/>
              <a:t>Essential for </a:t>
            </a:r>
            <a:r>
              <a:rPr lang="en-US" u="sng" dirty="0" smtClean="0"/>
              <a:t>growth</a:t>
            </a:r>
            <a:r>
              <a:rPr lang="en-US" dirty="0" smtClean="0"/>
              <a:t> of the cell</a:t>
            </a:r>
          </a:p>
          <a:p>
            <a:pPr lvl="1"/>
            <a:r>
              <a:rPr lang="en-US" u="sng" dirty="0" smtClean="0"/>
              <a:t>Longest</a:t>
            </a:r>
            <a:r>
              <a:rPr lang="en-US" dirty="0" smtClean="0"/>
              <a:t> phase of the cell cycle</a:t>
            </a:r>
          </a:p>
          <a:p>
            <a:pPr lvl="1"/>
            <a:r>
              <a:rPr lang="en-US" dirty="0" smtClean="0"/>
              <a:t>The cell spends </a:t>
            </a:r>
            <a:r>
              <a:rPr lang="en-US" u="sng" dirty="0" smtClean="0"/>
              <a:t>up to </a:t>
            </a:r>
            <a:r>
              <a:rPr lang="en-US" u="sng" dirty="0" smtClean="0"/>
              <a:t>90%</a:t>
            </a:r>
            <a:r>
              <a:rPr lang="en-US" dirty="0" smtClean="0"/>
              <a:t> </a:t>
            </a:r>
            <a:r>
              <a:rPr lang="en-US" dirty="0" smtClean="0"/>
              <a:t>of the cell cycle in this phase</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810224131"/>
              </p:ext>
            </p:extLst>
          </p:nvPr>
        </p:nvGraphicFramePr>
        <p:xfrm>
          <a:off x="5718144" y="1905001"/>
          <a:ext cx="6473855" cy="36286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04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Interphase</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tx2"/>
                </a:solidFill>
              </a:rPr>
              <a:t>Interphase includes </a:t>
            </a:r>
            <a:r>
              <a:rPr lang="en-US" u="sng" dirty="0" smtClean="0">
                <a:solidFill>
                  <a:schemeClr val="tx2"/>
                </a:solidFill>
              </a:rPr>
              <a:t>3</a:t>
            </a:r>
            <a:r>
              <a:rPr lang="en-US" dirty="0" smtClean="0">
                <a:solidFill>
                  <a:schemeClr val="tx2"/>
                </a:solidFill>
              </a:rPr>
              <a:t> major stages:</a:t>
            </a:r>
          </a:p>
          <a:p>
            <a:pPr marL="0" indent="0">
              <a:buNone/>
            </a:pPr>
            <a:r>
              <a:rPr lang="en-US" dirty="0" smtClean="0">
                <a:solidFill>
                  <a:schemeClr val="tx2"/>
                </a:solidFill>
              </a:rPr>
              <a:t>1. G1 – 1</a:t>
            </a:r>
            <a:r>
              <a:rPr lang="en-US" baseline="30000" dirty="0" smtClean="0">
                <a:solidFill>
                  <a:schemeClr val="tx2"/>
                </a:solidFill>
              </a:rPr>
              <a:t>st</a:t>
            </a:r>
            <a:r>
              <a:rPr lang="en-US" dirty="0" smtClean="0">
                <a:solidFill>
                  <a:schemeClr val="tx2"/>
                </a:solidFill>
              </a:rPr>
              <a:t> Gap Phase</a:t>
            </a:r>
          </a:p>
          <a:p>
            <a:pPr lvl="1"/>
            <a:r>
              <a:rPr lang="en-US" dirty="0" smtClean="0">
                <a:solidFill>
                  <a:schemeClr val="tx2"/>
                </a:solidFill>
              </a:rPr>
              <a:t>The cell </a:t>
            </a:r>
            <a:r>
              <a:rPr lang="en-US" u="sng" dirty="0" smtClean="0">
                <a:solidFill>
                  <a:schemeClr val="tx2"/>
                </a:solidFill>
              </a:rPr>
              <a:t>doubles</a:t>
            </a:r>
            <a:r>
              <a:rPr lang="en-US" dirty="0" smtClean="0">
                <a:solidFill>
                  <a:schemeClr val="tx2"/>
                </a:solidFill>
              </a:rPr>
              <a:t> in size and synthesizes new proteins and organelles.</a:t>
            </a:r>
          </a:p>
          <a:p>
            <a:r>
              <a:rPr lang="en-US" dirty="0" smtClean="0">
                <a:solidFill>
                  <a:schemeClr val="tx2"/>
                </a:solidFill>
              </a:rPr>
              <a:t>What does the term synthesize mean in biology?</a:t>
            </a:r>
          </a:p>
          <a:p>
            <a:pPr lvl="1"/>
            <a:r>
              <a:rPr lang="en-US" dirty="0" smtClean="0">
                <a:solidFill>
                  <a:schemeClr val="tx2"/>
                </a:solidFill>
              </a:rPr>
              <a:t>To put together or build up.</a:t>
            </a:r>
          </a:p>
          <a:p>
            <a:endParaRPr lang="en-US" dirty="0">
              <a:solidFill>
                <a:srgbClr val="92D05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3783" y="4160313"/>
            <a:ext cx="6266135" cy="2540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8112035" y="4323807"/>
            <a:ext cx="1541416" cy="1841862"/>
            <a:chOff x="8112035" y="4323807"/>
            <a:chExt cx="1541416" cy="1841862"/>
          </a:xfrm>
        </p:grpSpPr>
        <p:cxnSp>
          <p:nvCxnSpPr>
            <p:cNvPr id="5" name="Straight Arrow Connector 4"/>
            <p:cNvCxnSpPr/>
            <p:nvPr/>
          </p:nvCxnSpPr>
          <p:spPr>
            <a:xfrm>
              <a:off x="8906846" y="4976949"/>
              <a:ext cx="746605" cy="118872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8112035" y="4323807"/>
              <a:ext cx="1319348" cy="574766"/>
            </a:xfrm>
            <a:prstGeom prst="ellipse">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You are here!</a:t>
              </a:r>
              <a:endParaRPr lang="en-US" dirty="0"/>
            </a:p>
          </p:txBody>
        </p:sp>
      </p:grpSp>
    </p:spTree>
    <p:extLst>
      <p:ext uri="{BB962C8B-B14F-4D97-AF65-F5344CB8AC3E}">
        <p14:creationId xmlns:p14="http://schemas.microsoft.com/office/powerpoint/2010/main" val="411236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Interphase</a:t>
            </a:r>
            <a:endParaRPr lang="en-US" dirty="0"/>
          </a:p>
        </p:txBody>
      </p:sp>
      <p:sp>
        <p:nvSpPr>
          <p:cNvPr id="3" name="Content Placeholder 2"/>
          <p:cNvSpPr>
            <a:spLocks noGrp="1"/>
          </p:cNvSpPr>
          <p:nvPr>
            <p:ph sz="half" idx="1"/>
          </p:nvPr>
        </p:nvSpPr>
        <p:spPr/>
        <p:txBody>
          <a:bodyPr/>
          <a:lstStyle/>
          <a:p>
            <a:pPr marL="0" indent="0">
              <a:buNone/>
            </a:pPr>
            <a:r>
              <a:rPr lang="en-US" dirty="0" smtClean="0">
                <a:solidFill>
                  <a:schemeClr val="tx2"/>
                </a:solidFill>
              </a:rPr>
              <a:t>2. Synthesis Phase</a:t>
            </a:r>
          </a:p>
          <a:p>
            <a:pPr lvl="1"/>
            <a:r>
              <a:rPr lang="en-US" dirty="0" smtClean="0">
                <a:solidFill>
                  <a:schemeClr val="tx2"/>
                </a:solidFill>
                <a:hlinkClick r:id="rId2"/>
              </a:rPr>
              <a:t>DNA replicates </a:t>
            </a:r>
            <a:r>
              <a:rPr lang="en-US" dirty="0" smtClean="0">
                <a:solidFill>
                  <a:schemeClr val="tx2"/>
                </a:solidFill>
              </a:rPr>
              <a:t>(synthesizes new DNA)</a:t>
            </a:r>
          </a:p>
          <a:p>
            <a:pPr lvl="2"/>
            <a:r>
              <a:rPr lang="en-US" dirty="0" smtClean="0">
                <a:solidFill>
                  <a:schemeClr val="tx2"/>
                </a:solidFill>
              </a:rPr>
              <a:t>During most of interphase DNA is in a “relaxed” stage called chromatin.</a:t>
            </a:r>
          </a:p>
          <a:p>
            <a:pPr lvl="1"/>
            <a:r>
              <a:rPr lang="en-US" dirty="0" smtClean="0">
                <a:solidFill>
                  <a:schemeClr val="tx2"/>
                </a:solidFill>
              </a:rPr>
              <a:t>Chromosomes </a:t>
            </a:r>
            <a:r>
              <a:rPr lang="en-US" u="sng" dirty="0" smtClean="0">
                <a:solidFill>
                  <a:schemeClr val="tx2"/>
                </a:solidFill>
              </a:rPr>
              <a:t>condense</a:t>
            </a:r>
            <a:r>
              <a:rPr lang="en-US" dirty="0" smtClean="0">
                <a:solidFill>
                  <a:schemeClr val="tx2"/>
                </a:solidFill>
              </a:rPr>
              <a:t> for division so all DNA is packed. </a:t>
            </a:r>
          </a:p>
          <a:p>
            <a:endParaRPr lang="en-US" dirty="0" smtClean="0">
              <a:solidFill>
                <a:srgbClr val="92D050"/>
              </a:solidFill>
            </a:endParaRPr>
          </a:p>
        </p:txBody>
      </p:sp>
      <p:pic>
        <p:nvPicPr>
          <p:cNvPr id="409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648450" y="3122088"/>
            <a:ext cx="4800600" cy="1947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193642" y="2955880"/>
            <a:ext cx="184785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60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ppt_x"/>
                                          </p:val>
                                        </p:tav>
                                        <p:tav tm="100000">
                                          <p:val>
                                            <p:strVal val="#ppt_x"/>
                                          </p:val>
                                        </p:tav>
                                      </p:tavLst>
                                    </p:anim>
                                    <p:anim calcmode="lin" valueType="num">
                                      <p:cBhvr additive="base">
                                        <p:cTn id="8"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Interphase – Synthesis Continued</a:t>
            </a:r>
            <a:endParaRPr lang="en-US" dirty="0"/>
          </a:p>
        </p:txBody>
      </p:sp>
      <p:sp>
        <p:nvSpPr>
          <p:cNvPr id="3" name="Content Placeholder 2"/>
          <p:cNvSpPr>
            <a:spLocks noGrp="1"/>
          </p:cNvSpPr>
          <p:nvPr>
            <p:ph sz="half" idx="1"/>
          </p:nvPr>
        </p:nvSpPr>
        <p:spPr/>
        <p:txBody>
          <a:bodyPr/>
          <a:lstStyle/>
          <a:p>
            <a:r>
              <a:rPr lang="en-US" sz="2400" dirty="0" smtClean="0">
                <a:solidFill>
                  <a:schemeClr val="tx2"/>
                </a:solidFill>
              </a:rPr>
              <a:t>Each copy of DNA is called a chromatid.</a:t>
            </a:r>
          </a:p>
          <a:p>
            <a:r>
              <a:rPr lang="en-US" sz="2400" dirty="0" smtClean="0">
                <a:solidFill>
                  <a:schemeClr val="tx2"/>
                </a:solidFill>
              </a:rPr>
              <a:t>Two chromatids are attached in a region called the centromere to form a structure called a doubled chromosome.</a:t>
            </a:r>
          </a:p>
          <a:p>
            <a:pPr lvl="1"/>
            <a:r>
              <a:rPr lang="en-US" sz="2400" dirty="0" smtClean="0">
                <a:solidFill>
                  <a:schemeClr val="tx2"/>
                </a:solidFill>
              </a:rPr>
              <a:t>Chromatids are coiled/condensed.</a:t>
            </a:r>
          </a:p>
          <a:p>
            <a:endParaRPr lang="en-US" dirty="0">
              <a:solidFill>
                <a:srgbClr val="92D050"/>
              </a:solidFill>
            </a:endParaRPr>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333557" y="1128451"/>
            <a:ext cx="3808068" cy="213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046" y="3372221"/>
            <a:ext cx="5185954" cy="2180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55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Interphase</a:t>
            </a:r>
            <a:endParaRPr lang="en-US" dirty="0"/>
          </a:p>
        </p:txBody>
      </p:sp>
      <p:sp>
        <p:nvSpPr>
          <p:cNvPr id="5" name="Content Placeholder 4"/>
          <p:cNvSpPr>
            <a:spLocks noGrp="1"/>
          </p:cNvSpPr>
          <p:nvPr>
            <p:ph idx="1"/>
          </p:nvPr>
        </p:nvSpPr>
        <p:spPr>
          <a:xfrm>
            <a:off x="1160238" y="3408219"/>
            <a:ext cx="10178322" cy="3593591"/>
          </a:xfrm>
        </p:spPr>
        <p:txBody>
          <a:bodyPr>
            <a:normAutofit/>
          </a:bodyPr>
          <a:lstStyle/>
          <a:p>
            <a:r>
              <a:rPr lang="en-US" sz="3200" dirty="0" smtClean="0">
                <a:solidFill>
                  <a:schemeClr val="tx2"/>
                </a:solidFill>
              </a:rPr>
              <a:t>3. G2 – 2</a:t>
            </a:r>
            <a:r>
              <a:rPr lang="en-US" sz="3200" baseline="30000" dirty="0" smtClean="0">
                <a:solidFill>
                  <a:schemeClr val="tx2"/>
                </a:solidFill>
              </a:rPr>
              <a:t>nd</a:t>
            </a:r>
            <a:r>
              <a:rPr lang="en-US" sz="3200" dirty="0" smtClean="0">
                <a:solidFill>
                  <a:schemeClr val="tx2"/>
                </a:solidFill>
              </a:rPr>
              <a:t> Gap Phase</a:t>
            </a:r>
          </a:p>
          <a:p>
            <a:r>
              <a:rPr lang="en-US" sz="3200" dirty="0" smtClean="0">
                <a:solidFill>
                  <a:schemeClr val="tx2"/>
                </a:solidFill>
              </a:rPr>
              <a:t>More Growth--Final </a:t>
            </a:r>
            <a:r>
              <a:rPr lang="en-US" sz="3200" dirty="0" smtClean="0">
                <a:solidFill>
                  <a:schemeClr val="tx2"/>
                </a:solidFill>
              </a:rPr>
              <a:t>preparations, structures need for division are assembled/begin development (Centrioles, spindles, and centromeres</a:t>
            </a:r>
            <a:r>
              <a:rPr lang="en-US" sz="3200" dirty="0" smtClean="0">
                <a:solidFill>
                  <a:schemeClr val="tx2"/>
                </a:solidFill>
              </a:rPr>
              <a:t>.)</a:t>
            </a:r>
            <a:endParaRPr lang="en-US" sz="3200" dirty="0">
              <a:solidFill>
                <a:schemeClr val="tx2"/>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288" y="30735"/>
            <a:ext cx="6267450" cy="2541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078744">
            <a:off x="7001261" y="-26461"/>
            <a:ext cx="184785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34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Cell Cycle</a:t>
            </a:r>
            <a:endParaRPr lang="en-US" dirty="0"/>
          </a:p>
        </p:txBody>
      </p:sp>
      <p:sp>
        <p:nvSpPr>
          <p:cNvPr id="5" name="Content Placeholder 4"/>
          <p:cNvSpPr>
            <a:spLocks noGrp="1"/>
          </p:cNvSpPr>
          <p:nvPr>
            <p:ph sz="half" idx="1"/>
          </p:nvPr>
        </p:nvSpPr>
        <p:spPr/>
        <p:txBody>
          <a:bodyPr>
            <a:normAutofit/>
          </a:bodyPr>
          <a:lstStyle/>
          <a:p>
            <a:r>
              <a:rPr lang="en-US" dirty="0" smtClean="0">
                <a:solidFill>
                  <a:schemeClr val="tx2"/>
                </a:solidFill>
              </a:rPr>
              <a:t>After interphase occurs, the </a:t>
            </a:r>
            <a:r>
              <a:rPr lang="en-US" u="sng" dirty="0" smtClean="0">
                <a:solidFill>
                  <a:schemeClr val="tx2"/>
                </a:solidFill>
              </a:rPr>
              <a:t>nucleus</a:t>
            </a:r>
            <a:r>
              <a:rPr lang="en-US" dirty="0" smtClean="0">
                <a:solidFill>
                  <a:schemeClr val="tx2"/>
                </a:solidFill>
              </a:rPr>
              <a:t> must divide before the cell can complete the cycle</a:t>
            </a:r>
          </a:p>
          <a:p>
            <a:r>
              <a:rPr lang="en-US" dirty="0" smtClean="0">
                <a:solidFill>
                  <a:schemeClr val="tx2"/>
                </a:solidFill>
              </a:rPr>
              <a:t>Mitosis includes </a:t>
            </a:r>
            <a:r>
              <a:rPr lang="en-US" u="sng" dirty="0" smtClean="0">
                <a:solidFill>
                  <a:schemeClr val="tx2"/>
                </a:solidFill>
              </a:rPr>
              <a:t>4</a:t>
            </a:r>
            <a:r>
              <a:rPr lang="en-US" dirty="0" smtClean="0">
                <a:solidFill>
                  <a:schemeClr val="tx2"/>
                </a:solidFill>
              </a:rPr>
              <a:t> distinct phases: </a:t>
            </a:r>
            <a:r>
              <a:rPr lang="en-US" u="sng" dirty="0" smtClean="0">
                <a:solidFill>
                  <a:schemeClr val="tx2"/>
                </a:solidFill>
              </a:rPr>
              <a:t>prophase, metaphase, anaphase, telophase</a:t>
            </a:r>
            <a:endParaRPr lang="en-US" dirty="0" smtClean="0">
              <a:solidFill>
                <a:schemeClr val="tx2"/>
              </a:solidFill>
            </a:endParaRPr>
          </a:p>
          <a:p>
            <a:r>
              <a:rPr lang="en-US" dirty="0" smtClean="0">
                <a:solidFill>
                  <a:schemeClr val="tx2"/>
                </a:solidFill>
              </a:rPr>
              <a:t>Mitosis is followed by </a:t>
            </a:r>
            <a:r>
              <a:rPr lang="en-US" u="sng" dirty="0" smtClean="0">
                <a:solidFill>
                  <a:schemeClr val="tx2"/>
                </a:solidFill>
              </a:rPr>
              <a:t>cytokinesis</a:t>
            </a:r>
            <a:r>
              <a:rPr lang="en-US" dirty="0" smtClean="0">
                <a:solidFill>
                  <a:schemeClr val="tx2"/>
                </a:solidFill>
              </a:rPr>
              <a:t>, which finalizes the </a:t>
            </a:r>
            <a:r>
              <a:rPr lang="en-US" u="sng" dirty="0" smtClean="0">
                <a:solidFill>
                  <a:schemeClr val="tx2"/>
                </a:solidFill>
              </a:rPr>
              <a:t>cell cycle</a:t>
            </a:r>
            <a:r>
              <a:rPr lang="en-US" dirty="0" smtClean="0">
                <a:solidFill>
                  <a:schemeClr val="tx2"/>
                </a:solidFill>
              </a:rPr>
              <a:t> and redistributes cytoplasm and organelles</a:t>
            </a:r>
          </a:p>
        </p:txBody>
      </p:sp>
      <p:sp>
        <p:nvSpPr>
          <p:cNvPr id="3" name="Content Placeholder 2"/>
          <p:cNvSpPr>
            <a:spLocks noGrp="1"/>
          </p:cNvSpPr>
          <p:nvPr>
            <p:ph sz="half" idx="2"/>
          </p:nvPr>
        </p:nvSpPr>
        <p:spPr/>
        <p:txBody>
          <a:bodyPr>
            <a:norm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691300359"/>
              </p:ext>
            </p:extLst>
          </p:nvPr>
        </p:nvGraphicFramePr>
        <p:xfrm>
          <a:off x="7323137" y="1325333"/>
          <a:ext cx="4181475" cy="4498072"/>
        </p:xfrm>
        <a:graphic>
          <a:graphicData uri="http://schemas.openxmlformats.org/presentationml/2006/ole">
            <mc:AlternateContent xmlns:mc="http://schemas.openxmlformats.org/markup-compatibility/2006">
              <mc:Choice xmlns:v="urn:schemas-microsoft-com:vml" Requires="v">
                <p:oleObj spid="_x0000_s1053" name="Bitmap Image" r:id="rId3" imgW="2142857" imgH="3076190" progId="PBrush">
                  <p:embed/>
                </p:oleObj>
              </mc:Choice>
              <mc:Fallback>
                <p:oleObj name="Bitmap Image" r:id="rId3" imgW="2142857" imgH="307619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3137" y="1325333"/>
                        <a:ext cx="4181475" cy="449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96772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Cell Cycle</a:t>
            </a:r>
            <a:endParaRPr lang="en-US" dirty="0"/>
          </a:p>
        </p:txBody>
      </p:sp>
      <p:sp>
        <p:nvSpPr>
          <p:cNvPr id="5" name="Content Placeholder 4"/>
          <p:cNvSpPr>
            <a:spLocks noGrp="1"/>
          </p:cNvSpPr>
          <p:nvPr>
            <p:ph sz="half" idx="1"/>
          </p:nvPr>
        </p:nvSpPr>
        <p:spPr/>
        <p:txBody>
          <a:bodyPr>
            <a:normAutofit lnSpcReduction="10000"/>
          </a:bodyPr>
          <a:lstStyle/>
          <a:p>
            <a:r>
              <a:rPr lang="en-US" b="1" dirty="0" smtClean="0"/>
              <a:t>Important </a:t>
            </a:r>
            <a:r>
              <a:rPr lang="en-US" b="1" dirty="0" smtClean="0"/>
              <a:t>terms:</a:t>
            </a:r>
            <a:r>
              <a:rPr lang="en-US" dirty="0" smtClean="0"/>
              <a:t>	</a:t>
            </a:r>
          </a:p>
          <a:p>
            <a:pPr lvl="1"/>
            <a:r>
              <a:rPr lang="en-US" dirty="0" smtClean="0"/>
              <a:t>Diploid: </a:t>
            </a:r>
            <a:r>
              <a:rPr lang="en-US" u="sng" dirty="0" smtClean="0"/>
              <a:t>Pairs of homologous chromosomes in a cell (1 from each parent</a:t>
            </a:r>
            <a:r>
              <a:rPr lang="en-US" u="sng" dirty="0" smtClean="0"/>
              <a:t>) </a:t>
            </a:r>
            <a:r>
              <a:rPr lang="en-US" b="1" u="sng" dirty="0" smtClean="0"/>
              <a:t>(2n) (somatic cells)</a:t>
            </a:r>
            <a:endParaRPr lang="en-US" b="1" u="sng" dirty="0" smtClean="0"/>
          </a:p>
          <a:p>
            <a:pPr lvl="1"/>
            <a:r>
              <a:rPr lang="en-US" dirty="0" smtClean="0"/>
              <a:t>Haploid: </a:t>
            </a:r>
            <a:r>
              <a:rPr lang="en-US" u="sng" dirty="0" smtClean="0"/>
              <a:t>Only 1 copy of a chromosome on each pair (gametes</a:t>
            </a:r>
            <a:r>
              <a:rPr lang="en-US" u="sng" dirty="0" smtClean="0"/>
              <a:t>) </a:t>
            </a:r>
            <a:r>
              <a:rPr lang="en-US" b="1" u="sng" dirty="0" smtClean="0"/>
              <a:t>(n)</a:t>
            </a:r>
          </a:p>
          <a:p>
            <a:pPr lvl="1"/>
            <a:r>
              <a:rPr lang="en-US" b="1" u="sng" dirty="0" smtClean="0"/>
              <a:t>This diagram will not be discussed this unit—it is only important for you to see the difference between Diploid and Haploid! </a:t>
            </a:r>
            <a:r>
              <a:rPr lang="en-US" b="1" u="sng" dirty="0"/>
              <a:t> </a:t>
            </a:r>
            <a:r>
              <a:rPr lang="en-US" b="1" u="sng" dirty="0" smtClean="0"/>
              <a:t>You will see haploid cells in Unit 6.</a:t>
            </a:r>
            <a:endParaRPr lang="en-US" b="1" dirty="0" smtClean="0"/>
          </a:p>
        </p:txBody>
      </p:sp>
      <p:sp>
        <p:nvSpPr>
          <p:cNvPr id="3" name="Content Placeholder 2"/>
          <p:cNvSpPr>
            <a:spLocks noGrp="1"/>
          </p:cNvSpPr>
          <p:nvPr>
            <p:ph sz="half" idx="2"/>
          </p:nvPr>
        </p:nvSpPr>
        <p:spPr/>
        <p:txBody>
          <a:bodyPr>
            <a:normAutofit lnSpcReduction="10000"/>
          </a:bodyPr>
          <a:lstStyle/>
          <a:p>
            <a:endParaRPr lang="en-US"/>
          </a:p>
        </p:txBody>
      </p:sp>
      <p:pic>
        <p:nvPicPr>
          <p:cNvPr id="34" name="Picture 33"/>
          <p:cNvPicPr>
            <a:picLocks noChangeAspect="1"/>
          </p:cNvPicPr>
          <p:nvPr/>
        </p:nvPicPr>
        <p:blipFill rotWithShape="1">
          <a:blip r:embed="rId2"/>
          <a:srcRect t="3879" r="758"/>
          <a:stretch/>
        </p:blipFill>
        <p:spPr>
          <a:xfrm>
            <a:off x="5838307" y="1185968"/>
            <a:ext cx="5828550" cy="4233930"/>
          </a:xfrm>
          <a:prstGeom prst="rect">
            <a:avLst/>
          </a:prstGeom>
        </p:spPr>
      </p:pic>
    </p:spTree>
    <p:extLst>
      <p:ext uri="{BB962C8B-B14F-4D97-AF65-F5344CB8AC3E}">
        <p14:creationId xmlns:p14="http://schemas.microsoft.com/office/powerpoint/2010/main" val="33868695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Cell Cycle</a:t>
            </a:r>
            <a:endParaRPr lang="en-US" dirty="0"/>
          </a:p>
        </p:txBody>
      </p:sp>
      <p:sp>
        <p:nvSpPr>
          <p:cNvPr id="5" name="Content Placeholder 4"/>
          <p:cNvSpPr>
            <a:spLocks noGrp="1"/>
          </p:cNvSpPr>
          <p:nvPr>
            <p:ph sz="half" idx="1"/>
          </p:nvPr>
        </p:nvSpPr>
        <p:spPr/>
        <p:txBody>
          <a:bodyPr/>
          <a:lstStyle/>
          <a:p>
            <a:r>
              <a:rPr lang="en-US" dirty="0" smtClean="0"/>
              <a:t>Diploid # on this example: </a:t>
            </a:r>
            <a:r>
              <a:rPr lang="en-US" u="sng" dirty="0" smtClean="0"/>
              <a:t>ALL</a:t>
            </a:r>
            <a:endParaRPr lang="en-US" dirty="0" smtClean="0"/>
          </a:p>
          <a:p>
            <a:r>
              <a:rPr lang="en-US" dirty="0" smtClean="0"/>
              <a:t>Begins </a:t>
            </a:r>
            <a:r>
              <a:rPr lang="en-US" dirty="0" smtClean="0"/>
              <a:t>with </a:t>
            </a:r>
            <a:r>
              <a:rPr lang="en-US" u="sng" dirty="0" smtClean="0"/>
              <a:t>1</a:t>
            </a:r>
            <a:r>
              <a:rPr lang="en-US" dirty="0" smtClean="0"/>
              <a:t> cell</a:t>
            </a:r>
          </a:p>
          <a:p>
            <a:r>
              <a:rPr lang="en-US" dirty="0" smtClean="0"/>
              <a:t>Ends with </a:t>
            </a:r>
            <a:r>
              <a:rPr lang="en-US" u="sng" dirty="0" smtClean="0"/>
              <a:t>2</a:t>
            </a:r>
            <a:r>
              <a:rPr lang="en-US" dirty="0" smtClean="0"/>
              <a:t> cells</a:t>
            </a:r>
          </a:p>
          <a:p>
            <a:pPr lvl="1"/>
            <a:r>
              <a:rPr lang="en-US" dirty="0" smtClean="0"/>
              <a:t>Genetically </a:t>
            </a:r>
            <a:r>
              <a:rPr lang="en-US" u="sng" dirty="0" smtClean="0"/>
              <a:t>identical</a:t>
            </a:r>
            <a:endParaRPr lang="en-US" dirty="0" smtClean="0"/>
          </a:p>
          <a:p>
            <a:pPr lvl="1"/>
            <a:r>
              <a:rPr lang="en-US" u="sng" dirty="0" smtClean="0"/>
              <a:t>Diploid</a:t>
            </a:r>
            <a:r>
              <a:rPr lang="en-US" dirty="0" smtClean="0"/>
              <a:t> (2 </a:t>
            </a:r>
            <a:r>
              <a:rPr lang="en-US" dirty="0" err="1" smtClean="0"/>
              <a:t>homoglous</a:t>
            </a:r>
            <a:r>
              <a:rPr lang="en-US" dirty="0" smtClean="0"/>
              <a:t> chromosomes per pair)</a:t>
            </a:r>
          </a:p>
          <a:p>
            <a:pPr lvl="1"/>
            <a:r>
              <a:rPr lang="en-US" u="sng" dirty="0" smtClean="0"/>
              <a:t>Body</a:t>
            </a:r>
            <a:r>
              <a:rPr lang="en-US" dirty="0" smtClean="0"/>
              <a:t> (somatic) cells</a:t>
            </a:r>
            <a:endParaRPr lang="en-US" u="sng" dirty="0" smtClean="0"/>
          </a:p>
        </p:txBody>
      </p:sp>
      <p:sp>
        <p:nvSpPr>
          <p:cNvPr id="3" name="Content Placeholder 2"/>
          <p:cNvSpPr>
            <a:spLocks noGrp="1"/>
          </p:cNvSpPr>
          <p:nvPr>
            <p:ph sz="half" idx="2"/>
          </p:nvPr>
        </p:nvSpPr>
        <p:spPr/>
        <p:txBody>
          <a:bodyPr/>
          <a:lstStyle/>
          <a:p>
            <a:endParaRPr lang="en-US"/>
          </a:p>
        </p:txBody>
      </p:sp>
      <p:pic>
        <p:nvPicPr>
          <p:cNvPr id="4" name="Picture 1" descr="5 2013 Bio 5 Cellular Processes.059.png"/>
          <p:cNvPicPr>
            <a:picLocks noChangeAspect="1"/>
          </p:cNvPicPr>
          <p:nvPr/>
        </p:nvPicPr>
        <p:blipFill rotWithShape="1">
          <a:blip r:embed="rId2">
            <a:extLst>
              <a:ext uri="{28A0092B-C50C-407E-A947-70E740481C1C}">
                <a14:useLocalDpi xmlns:a14="http://schemas.microsoft.com/office/drawing/2010/main" val="0"/>
              </a:ext>
            </a:extLst>
          </a:blip>
          <a:srcRect t="2105" r="70263" b="11579"/>
          <a:stretch/>
        </p:blipFill>
        <p:spPr bwMode="auto">
          <a:xfrm>
            <a:off x="7015524" y="1200646"/>
            <a:ext cx="2719137" cy="443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7026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cells so small?</a:t>
            </a:r>
            <a:endParaRPr lang="en-US" dirty="0"/>
          </a:p>
        </p:txBody>
      </p:sp>
      <p:sp>
        <p:nvSpPr>
          <p:cNvPr id="3" name="Content Placeholder 2"/>
          <p:cNvSpPr>
            <a:spLocks noGrp="1"/>
          </p:cNvSpPr>
          <p:nvPr>
            <p:ph idx="1"/>
          </p:nvPr>
        </p:nvSpPr>
        <p:spPr>
          <a:xfrm>
            <a:off x="609600" y="1171073"/>
            <a:ext cx="10972800" cy="5309937"/>
          </a:xfrm>
        </p:spPr>
        <p:txBody>
          <a:bodyPr>
            <a:normAutofit/>
          </a:bodyPr>
          <a:lstStyle/>
          <a:p>
            <a:pPr marL="0" indent="0">
              <a:buNone/>
            </a:pPr>
            <a:r>
              <a:rPr lang="en-US" sz="2400" b="1" u="sng" dirty="0" smtClean="0"/>
              <a:t>**Cells must stay small to transport materials effectively**</a:t>
            </a:r>
          </a:p>
          <a:p>
            <a:pPr marL="514350" indent="-514350">
              <a:buAutoNum type="arabicPeriod"/>
            </a:pPr>
            <a:r>
              <a:rPr lang="en-US" sz="2400" u="sng" dirty="0" smtClean="0"/>
              <a:t>Volume (V) </a:t>
            </a:r>
            <a:r>
              <a:rPr lang="en-US" sz="2400" dirty="0" smtClean="0"/>
              <a:t>is the amount of space inside of a cell.</a:t>
            </a:r>
          </a:p>
          <a:p>
            <a:pPr lvl="1"/>
            <a:r>
              <a:rPr lang="en-US" sz="2400" dirty="0" smtClean="0"/>
              <a:t>This includes the organelles and cytoplasm.</a:t>
            </a:r>
          </a:p>
          <a:p>
            <a:pPr marL="514350" indent="-514350">
              <a:buAutoNum type="arabicPeriod"/>
            </a:pPr>
            <a:r>
              <a:rPr lang="en-US" sz="2400" u="sng" dirty="0" smtClean="0"/>
              <a:t>Surface Area </a:t>
            </a:r>
            <a:r>
              <a:rPr lang="en-US" sz="2400" dirty="0" smtClean="0"/>
              <a:t>is the total amount of exterior which is exposed to the environment around the cell.</a:t>
            </a:r>
          </a:p>
          <a:p>
            <a:pPr lvl="1"/>
            <a:r>
              <a:rPr lang="en-US" sz="2400" dirty="0" smtClean="0"/>
              <a:t>This would include the outside of the cell membrane.</a:t>
            </a:r>
          </a:p>
          <a:p>
            <a:pPr marL="514350" indent="-514350">
              <a:buAutoNum type="arabicPeriod"/>
            </a:pPr>
            <a:r>
              <a:rPr lang="en-US" sz="2400" i="1" dirty="0" smtClean="0"/>
              <a:t>Volume increases faster than surface area.</a:t>
            </a:r>
          </a:p>
          <a:p>
            <a:pPr lvl="1"/>
            <a:r>
              <a:rPr lang="en-US" sz="2400" b="1" dirty="0" smtClean="0"/>
              <a:t>The cell prefers more surface area compared to volume to ensure material moves into the cell and out of the cell quickly enough to meet the cells needs. </a:t>
            </a:r>
          </a:p>
          <a:p>
            <a:pPr lvl="1"/>
            <a:r>
              <a:rPr lang="en-US" sz="2400" b="1" dirty="0" smtClean="0"/>
              <a:t>Larger SA/V ratio is BETTER….but how is it increased? </a:t>
            </a:r>
          </a:p>
        </p:txBody>
      </p:sp>
    </p:spTree>
    <p:extLst>
      <p:ext uri="{BB962C8B-B14F-4D97-AF65-F5344CB8AC3E}">
        <p14:creationId xmlns:p14="http://schemas.microsoft.com/office/powerpoint/2010/main" val="21004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Cell Cycle</a:t>
            </a:r>
            <a:endParaRPr lang="en-US" dirty="0"/>
          </a:p>
        </p:txBody>
      </p:sp>
      <p:sp>
        <p:nvSpPr>
          <p:cNvPr id="5" name="Content Placeholder 4"/>
          <p:cNvSpPr>
            <a:spLocks noGrp="1"/>
          </p:cNvSpPr>
          <p:nvPr>
            <p:ph idx="1"/>
          </p:nvPr>
        </p:nvSpPr>
        <p:spPr/>
        <p:txBody>
          <a:bodyPr/>
          <a:lstStyle/>
          <a:p>
            <a:r>
              <a:rPr lang="en-US" dirty="0" smtClean="0"/>
              <a:t>Phases of the cell cycle:</a:t>
            </a:r>
          </a:p>
          <a:p>
            <a:pPr lvl="1"/>
            <a:r>
              <a:rPr lang="en-US" u="sng" dirty="0" smtClean="0"/>
              <a:t>Interphase</a:t>
            </a:r>
          </a:p>
          <a:p>
            <a:pPr lvl="1"/>
            <a:r>
              <a:rPr lang="en-US" u="sng" dirty="0" smtClean="0"/>
              <a:t>Prophase</a:t>
            </a:r>
          </a:p>
          <a:p>
            <a:pPr lvl="1"/>
            <a:r>
              <a:rPr lang="en-US" u="sng" dirty="0" smtClean="0"/>
              <a:t>Metaphase</a:t>
            </a:r>
          </a:p>
          <a:p>
            <a:pPr lvl="1"/>
            <a:r>
              <a:rPr lang="en-US" u="sng" dirty="0" smtClean="0"/>
              <a:t>Anaphase</a:t>
            </a:r>
          </a:p>
          <a:p>
            <a:pPr lvl="1"/>
            <a:r>
              <a:rPr lang="en-US" u="sng" dirty="0" smtClean="0"/>
              <a:t>Telophase</a:t>
            </a:r>
          </a:p>
          <a:p>
            <a:pPr lvl="1"/>
            <a:r>
              <a:rPr lang="en-US" u="sng" dirty="0" smtClean="0"/>
              <a:t>Cytokinesis</a:t>
            </a:r>
          </a:p>
        </p:txBody>
      </p:sp>
      <p:pic>
        <p:nvPicPr>
          <p:cNvPr id="7" name="Picture 2" descr="http://classconnection.s3.amazonaws.com/569/flashcards/521569/gif/i77_dwa_1_mitosis-13F25F019517D3DD57A.gif"/>
          <p:cNvPicPr>
            <a:picLocks noChangeAspect="1" noChangeArrowheads="1"/>
          </p:cNvPicPr>
          <p:nvPr/>
        </p:nvPicPr>
        <p:blipFill>
          <a:blip r:embed="rId2" cstate="print"/>
          <a:srcRect/>
          <a:stretch>
            <a:fillRect/>
          </a:stretch>
        </p:blipFill>
        <p:spPr bwMode="auto">
          <a:xfrm>
            <a:off x="5992059" y="2867984"/>
            <a:ext cx="5943600" cy="3043238"/>
          </a:xfrm>
          <a:prstGeom prst="rect">
            <a:avLst/>
          </a:prstGeom>
          <a:noFill/>
        </p:spPr>
      </p:pic>
    </p:spTree>
    <p:extLst>
      <p:ext uri="{BB962C8B-B14F-4D97-AF65-F5344CB8AC3E}">
        <p14:creationId xmlns:p14="http://schemas.microsoft.com/office/powerpoint/2010/main" val="350207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What happens when the cell cycle goes wrong?</a:t>
            </a:r>
            <a:endParaRPr lang="en-US" dirty="0"/>
          </a:p>
        </p:txBody>
      </p:sp>
      <p:sp>
        <p:nvSpPr>
          <p:cNvPr id="3" name="Content Placeholder 2"/>
          <p:cNvSpPr>
            <a:spLocks noGrp="1"/>
          </p:cNvSpPr>
          <p:nvPr>
            <p:ph idx="1"/>
          </p:nvPr>
        </p:nvSpPr>
        <p:spPr/>
        <p:txBody>
          <a:bodyPr/>
          <a:lstStyle/>
          <a:p>
            <a:r>
              <a:rPr lang="en-US" dirty="0" smtClean="0">
                <a:hlinkClick r:id="rId3"/>
              </a:rPr>
              <a:t>Amoeba Sisters</a:t>
            </a:r>
            <a:endParaRPr lang="en-US" dirty="0"/>
          </a:p>
        </p:txBody>
      </p:sp>
    </p:spTree>
    <p:extLst>
      <p:ext uri="{BB962C8B-B14F-4D97-AF65-F5344CB8AC3E}">
        <p14:creationId xmlns:p14="http://schemas.microsoft.com/office/powerpoint/2010/main" val="1201750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hlinkClick r:id="rId2"/>
              </a:rPr>
              <a:t>Mitosis and Cancer</a:t>
            </a:r>
            <a:endParaRPr lang="en-US" dirty="0"/>
          </a:p>
        </p:txBody>
      </p:sp>
      <p:sp>
        <p:nvSpPr>
          <p:cNvPr id="3" name="Content Placeholder 2"/>
          <p:cNvSpPr>
            <a:spLocks noGrp="1"/>
          </p:cNvSpPr>
          <p:nvPr>
            <p:ph sz="half" idx="1"/>
          </p:nvPr>
        </p:nvSpPr>
        <p:spPr/>
        <p:txBody>
          <a:bodyPr>
            <a:normAutofit fontScale="85000" lnSpcReduction="10000"/>
          </a:bodyPr>
          <a:lstStyle/>
          <a:p>
            <a:r>
              <a:rPr lang="en-US" smtClean="0"/>
              <a:t>1. Typically, cell division is controlled by genes in the cell, contact with other cells, and available nutrients in the environment.</a:t>
            </a:r>
          </a:p>
          <a:p>
            <a:r>
              <a:rPr lang="en-US" smtClean="0"/>
              <a:t>2. Cancer is a class of diseases characterized by uncontrolled cell division and the ability of these cells to invade other tissues.</a:t>
            </a:r>
          </a:p>
          <a:p>
            <a:r>
              <a:rPr lang="en-US" smtClean="0"/>
              <a:t>3. Cancer occurs when the genes that control cell division do not function properly. </a:t>
            </a:r>
          </a:p>
          <a:p>
            <a:pPr lvl="1"/>
            <a:r>
              <a:rPr lang="en-US" smtClean="0"/>
              <a:t>This may occur because of an inherited genetic defect.</a:t>
            </a:r>
          </a:p>
          <a:p>
            <a:pPr lvl="1"/>
            <a:r>
              <a:rPr lang="en-US" smtClean="0"/>
              <a:t>Spontaneous genetic mutation.</a:t>
            </a:r>
          </a:p>
          <a:p>
            <a:pPr lvl="1"/>
            <a:r>
              <a:rPr lang="en-US" smtClean="0"/>
              <a:t>Mutation caused by environmental factors.</a:t>
            </a:r>
          </a:p>
          <a:p>
            <a:endParaRPr lang="en-US"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6667500" y="2390775"/>
            <a:ext cx="4762500" cy="3409950"/>
          </a:xfrm>
        </p:spPr>
      </p:pic>
    </p:spTree>
    <p:extLst>
      <p:ext uri="{BB962C8B-B14F-4D97-AF65-F5344CB8AC3E}">
        <p14:creationId xmlns:p14="http://schemas.microsoft.com/office/powerpoint/2010/main" val="270550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804" y="105658"/>
            <a:ext cx="10178322" cy="1492132"/>
          </a:xfrm>
        </p:spPr>
        <p:txBody>
          <a:bodyPr/>
          <a:lstStyle/>
          <a:p>
            <a:r>
              <a:rPr lang="en-US" dirty="0" smtClean="0"/>
              <a:t>Written Response #5</a:t>
            </a:r>
            <a:endParaRPr lang="en-US" dirty="0"/>
          </a:p>
        </p:txBody>
      </p:sp>
      <p:sp>
        <p:nvSpPr>
          <p:cNvPr id="3" name="Content Placeholder 2"/>
          <p:cNvSpPr>
            <a:spLocks noGrp="1"/>
          </p:cNvSpPr>
          <p:nvPr>
            <p:ph idx="1"/>
          </p:nvPr>
        </p:nvSpPr>
        <p:spPr>
          <a:xfrm>
            <a:off x="629587" y="770021"/>
            <a:ext cx="10749613" cy="6268453"/>
          </a:xfrm>
        </p:spPr>
        <p:txBody>
          <a:bodyPr>
            <a:normAutofit fontScale="92500" lnSpcReduction="10000"/>
          </a:bodyPr>
          <a:lstStyle/>
          <a:p>
            <a:r>
              <a:rPr lang="en-US" b="1" dirty="0">
                <a:solidFill>
                  <a:schemeClr val="tx1"/>
                </a:solidFill>
              </a:rPr>
              <a:t>Rihanna first noticed a growth on the back of her neck.  At first she just thought it was a pimple.  It didn’t hurt so she ignored it.  After a few weeks it did not heal and she became a little worried.  She ignored it for another week and then realized that it began to bleed, then scab, and then bleed again.  Finally, her mother looked at the sore and noticed that there was a new freckle that had never been there before.  </a:t>
            </a:r>
          </a:p>
          <a:p>
            <a:r>
              <a:rPr lang="en-US" b="1" dirty="0">
                <a:solidFill>
                  <a:schemeClr val="tx1"/>
                </a:solidFill>
              </a:rPr>
              <a:t>Rihanna is 23 years old.  She tries to eat very healthy.  She follows a strict diet and drinks 8 cups of water a day.  Rihanna does not smoke nor does she drink.  Rihanna is tennis player.  She has been playing tennis outside since the age of 6.  Over the past 17 years, she has been severely burnt a number of times.  The areas of her body that have been burnt that worst are her arms, her face and the back of her neck.  </a:t>
            </a:r>
          </a:p>
          <a:p>
            <a:r>
              <a:rPr lang="en-US" b="1" dirty="0">
                <a:solidFill>
                  <a:schemeClr val="tx1"/>
                </a:solidFill>
              </a:rPr>
              <a:t>After a skin biopsy (a special test) of the affected area, you confirm that Rihanna has skin cancer on her neck.  Cancer can occur on almost area of the skin, but is most common on areas often exposed to the sun.</a:t>
            </a:r>
            <a:r>
              <a:rPr lang="en-US" b="1" dirty="0"/>
              <a:t/>
            </a:r>
            <a:br>
              <a:rPr lang="en-US" b="1" dirty="0"/>
            </a:br>
            <a:endParaRPr lang="en-US" b="1" dirty="0">
              <a:solidFill>
                <a:schemeClr val="tx1"/>
              </a:solidFill>
            </a:endParaRPr>
          </a:p>
          <a:p>
            <a:pPr marL="800100" lvl="1" indent="-342900">
              <a:buFont typeface="+mj-lt"/>
              <a:buAutoNum type="arabicPeriod"/>
            </a:pPr>
            <a:r>
              <a:rPr lang="en-US" dirty="0">
                <a:solidFill>
                  <a:schemeClr val="tx1"/>
                </a:solidFill>
              </a:rPr>
              <a:t>In your own words describe the cell cycle in a normal somatic (body) cell. You must use the following words: </a:t>
            </a:r>
            <a:r>
              <a:rPr lang="en-US" b="1" dirty="0">
                <a:solidFill>
                  <a:schemeClr val="tx1"/>
                </a:solidFill>
              </a:rPr>
              <a:t>mitosis, G1, G2, S, cytokinesis.</a:t>
            </a:r>
            <a:r>
              <a:rPr lang="en-US" dirty="0">
                <a:solidFill>
                  <a:schemeClr val="tx1"/>
                </a:solidFill>
              </a:rPr>
              <a:t/>
            </a:r>
            <a:br>
              <a:rPr lang="en-US" dirty="0">
                <a:solidFill>
                  <a:schemeClr val="tx1"/>
                </a:solidFill>
              </a:rPr>
            </a:br>
            <a:endParaRPr lang="en-US" dirty="0">
              <a:solidFill>
                <a:schemeClr val="tx1"/>
              </a:solidFill>
            </a:endParaRPr>
          </a:p>
          <a:p>
            <a:pPr marL="800100" lvl="1" indent="-342900">
              <a:buFont typeface="+mj-lt"/>
              <a:buAutoNum type="arabicPeriod"/>
            </a:pPr>
            <a:r>
              <a:rPr lang="en-US" dirty="0">
                <a:solidFill>
                  <a:schemeClr val="tx1"/>
                </a:solidFill>
              </a:rPr>
              <a:t>What has gone wrong in Rihanna’s skin cells? Describe how the cell cycle is different in these cells! What stage do you think has been affected most? Why?!</a:t>
            </a:r>
          </a:p>
        </p:txBody>
      </p:sp>
    </p:spTree>
    <p:extLst>
      <p:ext uri="{BB962C8B-B14F-4D97-AF65-F5344CB8AC3E}">
        <p14:creationId xmlns:p14="http://schemas.microsoft.com/office/powerpoint/2010/main" val="245244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Cycle Review</a:t>
            </a:r>
            <a:endParaRPr lang="en-US" dirty="0"/>
          </a:p>
        </p:txBody>
      </p:sp>
      <p:sp>
        <p:nvSpPr>
          <p:cNvPr id="3" name="Content Placeholder 2"/>
          <p:cNvSpPr>
            <a:spLocks noGrp="1"/>
          </p:cNvSpPr>
          <p:nvPr>
            <p:ph idx="1"/>
          </p:nvPr>
        </p:nvSpPr>
        <p:spPr/>
        <p:txBody>
          <a:bodyPr/>
          <a:lstStyle/>
          <a:p>
            <a:r>
              <a:rPr lang="en-US" dirty="0" smtClean="0">
                <a:solidFill>
                  <a:schemeClr val="tx2"/>
                </a:solidFill>
              </a:rPr>
              <a:t>Name three reasons cells must divide.</a:t>
            </a:r>
          </a:p>
          <a:p>
            <a:endParaRPr lang="en-US" dirty="0">
              <a:solidFill>
                <a:schemeClr val="tx2"/>
              </a:solidFill>
            </a:endParaRPr>
          </a:p>
          <a:p>
            <a:pPr marL="514350" indent="-514350">
              <a:buAutoNum type="arabicPeriod"/>
            </a:pPr>
            <a:r>
              <a:rPr lang="en-US" dirty="0" smtClean="0">
                <a:solidFill>
                  <a:schemeClr val="tx2"/>
                </a:solidFill>
              </a:rPr>
              <a:t>Growth of multicellular organisms.</a:t>
            </a:r>
          </a:p>
          <a:p>
            <a:pPr marL="514350" indent="-514350">
              <a:buAutoNum type="arabicPeriod"/>
            </a:pPr>
            <a:r>
              <a:rPr lang="en-US" dirty="0" smtClean="0">
                <a:solidFill>
                  <a:schemeClr val="tx2"/>
                </a:solidFill>
              </a:rPr>
              <a:t>Repair of damaged cells.</a:t>
            </a:r>
          </a:p>
          <a:p>
            <a:endParaRPr lang="en-US" dirty="0" smtClean="0">
              <a:solidFill>
                <a:srgbClr val="92D050"/>
              </a:solidFill>
            </a:endParaRPr>
          </a:p>
          <a:p>
            <a:endParaRPr lang="en-US" dirty="0">
              <a:solidFill>
                <a:srgbClr val="92D050"/>
              </a:solidFill>
            </a:endParaRPr>
          </a:p>
        </p:txBody>
      </p:sp>
    </p:spTree>
    <p:extLst>
      <p:ext uri="{BB962C8B-B14F-4D97-AF65-F5344CB8AC3E}">
        <p14:creationId xmlns:p14="http://schemas.microsoft.com/office/powerpoint/2010/main" val="280088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Cycle Review</a:t>
            </a:r>
            <a:endParaRPr lang="en-US" dirty="0"/>
          </a:p>
        </p:txBody>
      </p:sp>
      <p:sp>
        <p:nvSpPr>
          <p:cNvPr id="3" name="Content Placeholder 2"/>
          <p:cNvSpPr>
            <a:spLocks noGrp="1"/>
          </p:cNvSpPr>
          <p:nvPr>
            <p:ph idx="1"/>
          </p:nvPr>
        </p:nvSpPr>
        <p:spPr/>
        <p:txBody>
          <a:bodyPr/>
          <a:lstStyle/>
          <a:p>
            <a:r>
              <a:rPr lang="en-US" dirty="0" smtClean="0">
                <a:solidFill>
                  <a:schemeClr val="tx2"/>
                </a:solidFill>
              </a:rPr>
              <a:t>Why is a large surface area to volume ratio preferable?</a:t>
            </a:r>
          </a:p>
          <a:p>
            <a:endParaRPr lang="en-US" dirty="0">
              <a:solidFill>
                <a:schemeClr val="tx2"/>
              </a:solidFill>
            </a:endParaRPr>
          </a:p>
          <a:p>
            <a:endParaRPr lang="en-US" dirty="0" smtClean="0">
              <a:solidFill>
                <a:schemeClr val="tx2"/>
              </a:solidFill>
            </a:endParaRPr>
          </a:p>
          <a:p>
            <a:r>
              <a:rPr lang="en-US" dirty="0" smtClean="0">
                <a:solidFill>
                  <a:schemeClr val="tx2"/>
                </a:solidFill>
              </a:rPr>
              <a:t>It allows the cell to carry out its processes more easily.</a:t>
            </a:r>
            <a:endParaRPr lang="en-US" dirty="0">
              <a:solidFill>
                <a:schemeClr val="tx2"/>
              </a:solidFill>
            </a:endParaRPr>
          </a:p>
        </p:txBody>
      </p:sp>
    </p:spTree>
    <p:extLst>
      <p:ext uri="{BB962C8B-B14F-4D97-AF65-F5344CB8AC3E}">
        <p14:creationId xmlns:p14="http://schemas.microsoft.com/office/powerpoint/2010/main" val="358114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Cycle Review</a:t>
            </a:r>
            <a:endParaRPr lang="en-US" dirty="0"/>
          </a:p>
        </p:txBody>
      </p:sp>
      <p:sp>
        <p:nvSpPr>
          <p:cNvPr id="3" name="Content Placeholder 2"/>
          <p:cNvSpPr>
            <a:spLocks noGrp="1"/>
          </p:cNvSpPr>
          <p:nvPr>
            <p:ph idx="1"/>
          </p:nvPr>
        </p:nvSpPr>
        <p:spPr/>
        <p:txBody>
          <a:bodyPr/>
          <a:lstStyle/>
          <a:p>
            <a:r>
              <a:rPr lang="en-US" dirty="0" smtClean="0">
                <a:solidFill>
                  <a:schemeClr val="tx2"/>
                </a:solidFill>
              </a:rPr>
              <a:t>Name the cell part below.</a:t>
            </a:r>
            <a:endParaRPr lang="en-US" dirty="0">
              <a:solidFill>
                <a:schemeClr val="tx2"/>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560320"/>
            <a:ext cx="1828800" cy="4202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3540034" y="3082834"/>
            <a:ext cx="2050869" cy="26126"/>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619794" y="2854234"/>
            <a:ext cx="1920240" cy="1371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Chromatid</a:t>
            </a:r>
            <a:endParaRPr lang="en-US" dirty="0"/>
          </a:p>
        </p:txBody>
      </p:sp>
    </p:spTree>
    <p:extLst>
      <p:ext uri="{BB962C8B-B14F-4D97-AF65-F5344CB8AC3E}">
        <p14:creationId xmlns:p14="http://schemas.microsoft.com/office/powerpoint/2010/main" val="335459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Cycle Review</a:t>
            </a:r>
            <a:endParaRPr lang="en-US" dirty="0"/>
          </a:p>
        </p:txBody>
      </p:sp>
      <p:sp>
        <p:nvSpPr>
          <p:cNvPr id="3" name="Content Placeholder 2"/>
          <p:cNvSpPr>
            <a:spLocks noGrp="1"/>
          </p:cNvSpPr>
          <p:nvPr>
            <p:ph idx="1"/>
          </p:nvPr>
        </p:nvSpPr>
        <p:spPr/>
        <p:txBody>
          <a:bodyPr/>
          <a:lstStyle/>
          <a:p>
            <a:r>
              <a:rPr lang="en-US" dirty="0" smtClean="0">
                <a:solidFill>
                  <a:schemeClr val="tx2"/>
                </a:solidFill>
              </a:rPr>
              <a:t>Why is eukaryotic cell division more complex than prokaryotic cell division?</a:t>
            </a:r>
          </a:p>
          <a:p>
            <a:endParaRPr lang="en-US" dirty="0">
              <a:solidFill>
                <a:srgbClr val="92D050"/>
              </a:solidFill>
            </a:endParaRPr>
          </a:p>
          <a:p>
            <a:endParaRPr lang="en-US" dirty="0">
              <a:solidFill>
                <a:srgbClr val="92D050"/>
              </a:solidFill>
            </a:endParaRPr>
          </a:p>
        </p:txBody>
      </p:sp>
    </p:spTree>
    <p:extLst>
      <p:ext uri="{BB962C8B-B14F-4D97-AF65-F5344CB8AC3E}">
        <p14:creationId xmlns:p14="http://schemas.microsoft.com/office/powerpoint/2010/main" val="2933635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Cycle Review</a:t>
            </a:r>
            <a:endParaRPr lang="en-US" dirty="0"/>
          </a:p>
        </p:txBody>
      </p:sp>
      <p:sp>
        <p:nvSpPr>
          <p:cNvPr id="3" name="Content Placeholder 2"/>
          <p:cNvSpPr>
            <a:spLocks noGrp="1"/>
          </p:cNvSpPr>
          <p:nvPr>
            <p:ph idx="1"/>
          </p:nvPr>
        </p:nvSpPr>
        <p:spPr/>
        <p:txBody>
          <a:bodyPr/>
          <a:lstStyle/>
          <a:p>
            <a:r>
              <a:rPr lang="en-US" dirty="0" smtClean="0">
                <a:solidFill>
                  <a:schemeClr val="tx2"/>
                </a:solidFill>
              </a:rPr>
              <a:t>What are the two basic stages of the cell cycle?</a:t>
            </a:r>
            <a:endParaRPr lang="en-US" dirty="0">
              <a:solidFill>
                <a:schemeClr val="tx2"/>
              </a:solidFill>
            </a:endParaRPr>
          </a:p>
        </p:txBody>
      </p:sp>
    </p:spTree>
    <p:extLst>
      <p:ext uri="{BB962C8B-B14F-4D97-AF65-F5344CB8AC3E}">
        <p14:creationId xmlns:p14="http://schemas.microsoft.com/office/powerpoint/2010/main" val="1136203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Cycle Review</a:t>
            </a:r>
            <a:endParaRPr lang="en-US" dirty="0"/>
          </a:p>
        </p:txBody>
      </p:sp>
      <p:sp>
        <p:nvSpPr>
          <p:cNvPr id="3" name="Content Placeholder 2"/>
          <p:cNvSpPr>
            <a:spLocks noGrp="1"/>
          </p:cNvSpPr>
          <p:nvPr>
            <p:ph idx="1"/>
          </p:nvPr>
        </p:nvSpPr>
        <p:spPr/>
        <p:txBody>
          <a:bodyPr/>
          <a:lstStyle/>
          <a:p>
            <a:r>
              <a:rPr lang="en-US" dirty="0">
                <a:solidFill>
                  <a:schemeClr val="tx2"/>
                </a:solidFill>
              </a:rPr>
              <a:t>How </a:t>
            </a:r>
            <a:r>
              <a:rPr lang="en-US" dirty="0" smtClean="0">
                <a:solidFill>
                  <a:schemeClr val="tx2"/>
                </a:solidFill>
              </a:rPr>
              <a:t>is the </a:t>
            </a:r>
            <a:r>
              <a:rPr lang="en-US" dirty="0">
                <a:solidFill>
                  <a:schemeClr val="tx2"/>
                </a:solidFill>
              </a:rPr>
              <a:t>genetic material “prepared” for cell division during interphase?</a:t>
            </a:r>
          </a:p>
        </p:txBody>
      </p:sp>
    </p:spTree>
    <p:extLst>
      <p:ext uri="{BB962C8B-B14F-4D97-AF65-F5344CB8AC3E}">
        <p14:creationId xmlns:p14="http://schemas.microsoft.com/office/powerpoint/2010/main" val="2013705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increase Sa/V</a:t>
            </a:r>
            <a:endParaRPr lang="en-US" dirty="0"/>
          </a:p>
        </p:txBody>
      </p:sp>
      <p:sp>
        <p:nvSpPr>
          <p:cNvPr id="3" name="Content Placeholder 2"/>
          <p:cNvSpPr>
            <a:spLocks noGrp="1"/>
          </p:cNvSpPr>
          <p:nvPr>
            <p:ph idx="1"/>
          </p:nvPr>
        </p:nvSpPr>
        <p:spPr/>
        <p:txBody>
          <a:bodyPr>
            <a:normAutofit/>
          </a:bodyPr>
          <a:lstStyle/>
          <a:p>
            <a:r>
              <a:rPr lang="en-US" sz="2800" dirty="0" smtClean="0"/>
              <a:t>1. Divide (Mitosis) to become smaller</a:t>
            </a:r>
          </a:p>
          <a:p>
            <a:r>
              <a:rPr lang="en-US" sz="2800" dirty="0" smtClean="0"/>
              <a:t>2. Increase Surface Area– grooves in cell membrane</a:t>
            </a:r>
          </a:p>
          <a:p>
            <a:pPr marL="0" indent="0">
              <a:buNone/>
            </a:pPr>
            <a:r>
              <a:rPr lang="en-US" sz="2800" dirty="0" smtClean="0"/>
              <a:t> 	example: villi in small intestine cells—ridges increase SA to transport more efficiently</a:t>
            </a:r>
            <a:endParaRPr lang="en-US" sz="2800" dirty="0"/>
          </a:p>
        </p:txBody>
      </p:sp>
    </p:spTree>
    <p:extLst>
      <p:ext uri="{BB962C8B-B14F-4D97-AF65-F5344CB8AC3E}">
        <p14:creationId xmlns:p14="http://schemas.microsoft.com/office/powerpoint/2010/main" val="25667056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Cycle Review</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tx2"/>
                </a:solidFill>
              </a:rPr>
              <a:t>Name the cell part below.</a:t>
            </a:r>
            <a:endParaRPr lang="en-US" dirty="0">
              <a:solidFill>
                <a:schemeClr val="tx2"/>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1042" y="2282327"/>
            <a:ext cx="182880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04" y="4006261"/>
            <a:ext cx="23526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38156" y="3664131"/>
            <a:ext cx="1776548" cy="120178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Centromere</a:t>
            </a:r>
            <a:endParaRPr lang="en-US" dirty="0"/>
          </a:p>
        </p:txBody>
      </p:sp>
    </p:spTree>
    <p:extLst>
      <p:ext uri="{BB962C8B-B14F-4D97-AF65-F5344CB8AC3E}">
        <p14:creationId xmlns:p14="http://schemas.microsoft.com/office/powerpoint/2010/main" val="320757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Cycle Review</a:t>
            </a:r>
            <a:endParaRPr lang="en-US" dirty="0"/>
          </a:p>
        </p:txBody>
      </p:sp>
      <p:sp>
        <p:nvSpPr>
          <p:cNvPr id="3" name="Content Placeholder 2"/>
          <p:cNvSpPr>
            <a:spLocks noGrp="1"/>
          </p:cNvSpPr>
          <p:nvPr>
            <p:ph idx="1"/>
          </p:nvPr>
        </p:nvSpPr>
        <p:spPr/>
        <p:txBody>
          <a:bodyPr/>
          <a:lstStyle/>
          <a:p>
            <a:r>
              <a:rPr lang="en-US" dirty="0" smtClean="0">
                <a:solidFill>
                  <a:schemeClr val="tx2"/>
                </a:solidFill>
              </a:rPr>
              <a:t>Location where two chromatids are attached.</a:t>
            </a:r>
          </a:p>
          <a:p>
            <a:endParaRPr lang="en-US" dirty="0">
              <a:solidFill>
                <a:schemeClr val="tx2"/>
              </a:solidFill>
            </a:endParaRPr>
          </a:p>
          <a:p>
            <a:endParaRPr lang="en-US" dirty="0" smtClean="0">
              <a:solidFill>
                <a:schemeClr val="tx2"/>
              </a:solidFill>
            </a:endParaRPr>
          </a:p>
          <a:p>
            <a:r>
              <a:rPr lang="en-US" dirty="0" smtClean="0">
                <a:solidFill>
                  <a:schemeClr val="tx2"/>
                </a:solidFill>
              </a:rPr>
              <a:t>Centromere</a:t>
            </a:r>
            <a:endParaRPr lang="en-US" dirty="0">
              <a:solidFill>
                <a:schemeClr val="tx2"/>
              </a:solidFill>
            </a:endParaRPr>
          </a:p>
        </p:txBody>
      </p:sp>
    </p:spTree>
    <p:extLst>
      <p:ext uri="{BB962C8B-B14F-4D97-AF65-F5344CB8AC3E}">
        <p14:creationId xmlns:p14="http://schemas.microsoft.com/office/powerpoint/2010/main" val="132990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Cycle Review</a:t>
            </a:r>
            <a:endParaRPr lang="en-US" dirty="0"/>
          </a:p>
        </p:txBody>
      </p:sp>
      <p:sp>
        <p:nvSpPr>
          <p:cNvPr id="3" name="Content Placeholder 2"/>
          <p:cNvSpPr>
            <a:spLocks noGrp="1"/>
          </p:cNvSpPr>
          <p:nvPr>
            <p:ph idx="1"/>
          </p:nvPr>
        </p:nvSpPr>
        <p:spPr/>
        <p:txBody>
          <a:bodyPr/>
          <a:lstStyle/>
          <a:p>
            <a:r>
              <a:rPr lang="en-US" dirty="0" smtClean="0">
                <a:solidFill>
                  <a:schemeClr val="tx2"/>
                </a:solidFill>
              </a:rPr>
              <a:t>In this stage of the DNA is replicated.</a:t>
            </a:r>
          </a:p>
          <a:p>
            <a:endParaRPr lang="en-US" dirty="0">
              <a:solidFill>
                <a:schemeClr val="tx2"/>
              </a:solidFill>
            </a:endParaRPr>
          </a:p>
          <a:p>
            <a:r>
              <a:rPr lang="en-US" dirty="0" smtClean="0">
                <a:solidFill>
                  <a:schemeClr val="tx2"/>
                </a:solidFill>
              </a:rPr>
              <a:t>S-Phase or Synthesis Phase</a:t>
            </a:r>
            <a:endParaRPr lang="en-US" dirty="0">
              <a:solidFill>
                <a:schemeClr val="tx2"/>
              </a:solidFill>
            </a:endParaRPr>
          </a:p>
        </p:txBody>
      </p:sp>
    </p:spTree>
    <p:extLst>
      <p:ext uri="{BB962C8B-B14F-4D97-AF65-F5344CB8AC3E}">
        <p14:creationId xmlns:p14="http://schemas.microsoft.com/office/powerpoint/2010/main" val="53450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Cycle Review</a:t>
            </a:r>
            <a:endParaRPr lang="en-US" dirty="0"/>
          </a:p>
        </p:txBody>
      </p:sp>
      <p:sp>
        <p:nvSpPr>
          <p:cNvPr id="3" name="Content Placeholder 2"/>
          <p:cNvSpPr>
            <a:spLocks noGrp="1"/>
          </p:cNvSpPr>
          <p:nvPr>
            <p:ph idx="1"/>
          </p:nvPr>
        </p:nvSpPr>
        <p:spPr/>
        <p:txBody>
          <a:bodyPr/>
          <a:lstStyle/>
          <a:p>
            <a:r>
              <a:rPr lang="en-US" dirty="0" smtClean="0">
                <a:solidFill>
                  <a:schemeClr val="tx2"/>
                </a:solidFill>
              </a:rPr>
              <a:t>Name the cell part below.</a:t>
            </a:r>
          </a:p>
          <a:p>
            <a:endParaRPr lang="en-US" dirty="0">
              <a:solidFill>
                <a:srgbClr val="92D050"/>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470" y="2347640"/>
            <a:ext cx="182880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4880180" y="1227426"/>
            <a:ext cx="1441040" cy="1548511"/>
            <a:chOff x="4880180" y="1227426"/>
            <a:chExt cx="1441040" cy="1548511"/>
          </a:xfrm>
        </p:grpSpPr>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540805">
              <a:off x="4433349" y="1674257"/>
              <a:ext cx="14111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48981">
              <a:off x="5357608" y="1269400"/>
              <a:ext cx="963612" cy="150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6622869" y="1093606"/>
            <a:ext cx="2142308" cy="12540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Sister Chromatids</a:t>
            </a:r>
          </a:p>
          <a:p>
            <a:pPr algn="ctr"/>
            <a:r>
              <a:rPr lang="en-US" dirty="0" smtClean="0"/>
              <a:t>Or</a:t>
            </a:r>
          </a:p>
          <a:p>
            <a:pPr algn="ctr"/>
            <a:r>
              <a:rPr lang="en-US" dirty="0" smtClean="0"/>
              <a:t>Doubled Chromosome</a:t>
            </a:r>
            <a:endParaRPr lang="en-US" dirty="0"/>
          </a:p>
        </p:txBody>
      </p:sp>
    </p:spTree>
    <p:extLst>
      <p:ext uri="{BB962C8B-B14F-4D97-AF65-F5344CB8AC3E}">
        <p14:creationId xmlns:p14="http://schemas.microsoft.com/office/powerpoint/2010/main" val="402902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Cycle Review</a:t>
            </a:r>
            <a:endParaRPr lang="en-US" dirty="0"/>
          </a:p>
        </p:txBody>
      </p:sp>
      <p:sp>
        <p:nvSpPr>
          <p:cNvPr id="3" name="Content Placeholder 2"/>
          <p:cNvSpPr>
            <a:spLocks noGrp="1"/>
          </p:cNvSpPr>
          <p:nvPr>
            <p:ph idx="1"/>
          </p:nvPr>
        </p:nvSpPr>
        <p:spPr/>
        <p:txBody>
          <a:bodyPr/>
          <a:lstStyle/>
          <a:p>
            <a:r>
              <a:rPr lang="en-US" dirty="0" smtClean="0">
                <a:solidFill>
                  <a:schemeClr val="tx2"/>
                </a:solidFill>
              </a:rPr>
              <a:t>After cell division has occurred it produces these types of cells.</a:t>
            </a:r>
          </a:p>
          <a:p>
            <a:endParaRPr lang="en-US" dirty="0">
              <a:solidFill>
                <a:schemeClr val="tx2"/>
              </a:solidFill>
            </a:endParaRPr>
          </a:p>
          <a:p>
            <a:endParaRPr lang="en-US" dirty="0" smtClean="0">
              <a:solidFill>
                <a:schemeClr val="tx2"/>
              </a:solidFill>
            </a:endParaRPr>
          </a:p>
          <a:p>
            <a:r>
              <a:rPr lang="en-US" dirty="0" smtClean="0">
                <a:solidFill>
                  <a:schemeClr val="tx2"/>
                </a:solidFill>
              </a:rPr>
              <a:t>Daughter Cells</a:t>
            </a:r>
            <a:endParaRPr lang="en-US" dirty="0">
              <a:solidFill>
                <a:schemeClr val="tx2"/>
              </a:solidFill>
            </a:endParaRPr>
          </a:p>
        </p:txBody>
      </p:sp>
    </p:spTree>
    <p:extLst>
      <p:ext uri="{BB962C8B-B14F-4D97-AF65-F5344CB8AC3E}">
        <p14:creationId xmlns:p14="http://schemas.microsoft.com/office/powerpoint/2010/main" val="1036724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Cycle Review</a:t>
            </a:r>
            <a:endParaRPr lang="en-US" dirty="0"/>
          </a:p>
        </p:txBody>
      </p:sp>
      <p:sp>
        <p:nvSpPr>
          <p:cNvPr id="3" name="Content Placeholder 2"/>
          <p:cNvSpPr>
            <a:spLocks noGrp="1"/>
          </p:cNvSpPr>
          <p:nvPr>
            <p:ph idx="1"/>
          </p:nvPr>
        </p:nvSpPr>
        <p:spPr/>
        <p:txBody>
          <a:bodyPr/>
          <a:lstStyle/>
          <a:p>
            <a:r>
              <a:rPr lang="en-US" dirty="0" smtClean="0">
                <a:solidFill>
                  <a:schemeClr val="tx2"/>
                </a:solidFill>
              </a:rPr>
              <a:t>The part of the cell cycle that the cell spends the majority of its life?</a:t>
            </a:r>
          </a:p>
          <a:p>
            <a:endParaRPr lang="en-US" dirty="0">
              <a:solidFill>
                <a:schemeClr val="tx2"/>
              </a:solidFill>
            </a:endParaRPr>
          </a:p>
          <a:p>
            <a:r>
              <a:rPr lang="en-US" dirty="0" smtClean="0">
                <a:solidFill>
                  <a:schemeClr val="tx2"/>
                </a:solidFill>
              </a:rPr>
              <a:t>Interphase</a:t>
            </a:r>
            <a:endParaRPr lang="en-US" dirty="0">
              <a:solidFill>
                <a:schemeClr val="tx2"/>
              </a:solidFill>
            </a:endParaRPr>
          </a:p>
        </p:txBody>
      </p:sp>
    </p:spTree>
    <p:extLst>
      <p:ext uri="{BB962C8B-B14F-4D97-AF65-F5344CB8AC3E}">
        <p14:creationId xmlns:p14="http://schemas.microsoft.com/office/powerpoint/2010/main" val="1990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Cycle Review</a:t>
            </a:r>
            <a:endParaRPr lang="en-US" dirty="0"/>
          </a:p>
        </p:txBody>
      </p:sp>
      <p:sp>
        <p:nvSpPr>
          <p:cNvPr id="3" name="Content Placeholder 2"/>
          <p:cNvSpPr>
            <a:spLocks noGrp="1"/>
          </p:cNvSpPr>
          <p:nvPr>
            <p:ph idx="1"/>
          </p:nvPr>
        </p:nvSpPr>
        <p:spPr/>
        <p:txBody>
          <a:bodyPr/>
          <a:lstStyle/>
          <a:p>
            <a:r>
              <a:rPr lang="en-US" dirty="0" smtClean="0">
                <a:solidFill>
                  <a:schemeClr val="tx2"/>
                </a:solidFill>
              </a:rPr>
              <a:t>In this stage the cell increases in size and synthesizes new proteins and organelles.</a:t>
            </a:r>
          </a:p>
          <a:p>
            <a:endParaRPr lang="en-US" dirty="0">
              <a:solidFill>
                <a:schemeClr val="tx2"/>
              </a:solidFill>
            </a:endParaRPr>
          </a:p>
          <a:p>
            <a:endParaRPr lang="en-US" dirty="0" smtClean="0">
              <a:solidFill>
                <a:schemeClr val="tx2"/>
              </a:solidFill>
            </a:endParaRPr>
          </a:p>
          <a:p>
            <a:r>
              <a:rPr lang="en-US" dirty="0" smtClean="0">
                <a:solidFill>
                  <a:schemeClr val="tx2"/>
                </a:solidFill>
              </a:rPr>
              <a:t>G1</a:t>
            </a:r>
            <a:endParaRPr lang="en-US" dirty="0">
              <a:solidFill>
                <a:schemeClr val="tx2"/>
              </a:solidFill>
            </a:endParaRPr>
          </a:p>
        </p:txBody>
      </p:sp>
    </p:spTree>
    <p:extLst>
      <p:ext uri="{BB962C8B-B14F-4D97-AF65-F5344CB8AC3E}">
        <p14:creationId xmlns:p14="http://schemas.microsoft.com/office/powerpoint/2010/main" val="195145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Cells divide to make more cells.</a:t>
            </a:r>
            <a:endParaRPr lang="en-US" dirty="0"/>
          </a:p>
        </p:txBody>
      </p:sp>
      <p:sp>
        <p:nvSpPr>
          <p:cNvPr id="3" name="Content Placeholder 2"/>
          <p:cNvSpPr>
            <a:spLocks noGrp="1"/>
          </p:cNvSpPr>
          <p:nvPr>
            <p:ph idx="1"/>
          </p:nvPr>
        </p:nvSpPr>
        <p:spPr>
          <a:xfrm>
            <a:off x="633248" y="1494549"/>
            <a:ext cx="10515600" cy="4351338"/>
          </a:xfrm>
        </p:spPr>
        <p:txBody>
          <a:bodyPr/>
          <a:lstStyle/>
          <a:p>
            <a:pPr marL="0" indent="0">
              <a:buNone/>
            </a:pPr>
            <a:r>
              <a:rPr lang="en-US" dirty="0" smtClean="0"/>
              <a:t>Do larger organisms such as elephants have larger cells compared to a smaller organism such as a mouse?</a:t>
            </a:r>
            <a:endParaRPr lang="en-US" dirty="0"/>
          </a:p>
        </p:txBody>
      </p:sp>
      <p:pic>
        <p:nvPicPr>
          <p:cNvPr id="4" name="Picture 3"/>
          <p:cNvPicPr>
            <a:picLocks noChangeAspect="1"/>
          </p:cNvPicPr>
          <p:nvPr/>
        </p:nvPicPr>
        <p:blipFill>
          <a:blip r:embed="rId2"/>
          <a:stretch>
            <a:fillRect/>
          </a:stretch>
        </p:blipFill>
        <p:spPr>
          <a:xfrm>
            <a:off x="6630056" y="2830840"/>
            <a:ext cx="4723744" cy="3481060"/>
          </a:xfrm>
          <a:prstGeom prst="rect">
            <a:avLst/>
          </a:prstGeom>
        </p:spPr>
      </p:pic>
      <p:pic>
        <p:nvPicPr>
          <p:cNvPr id="5" name="Picture 4"/>
          <p:cNvPicPr>
            <a:picLocks noChangeAspect="1"/>
          </p:cNvPicPr>
          <p:nvPr/>
        </p:nvPicPr>
        <p:blipFill>
          <a:blip r:embed="rId3"/>
          <a:stretch>
            <a:fillRect/>
          </a:stretch>
        </p:blipFill>
        <p:spPr>
          <a:xfrm>
            <a:off x="838200" y="4182254"/>
            <a:ext cx="2144110" cy="1896640"/>
          </a:xfrm>
          <a:prstGeom prst="rect">
            <a:avLst/>
          </a:prstGeom>
        </p:spPr>
      </p:pic>
      <p:grpSp>
        <p:nvGrpSpPr>
          <p:cNvPr id="7" name="Group 6"/>
          <p:cNvGrpSpPr/>
          <p:nvPr/>
        </p:nvGrpSpPr>
        <p:grpSpPr>
          <a:xfrm>
            <a:off x="2065283" y="520262"/>
            <a:ext cx="6479627" cy="3661992"/>
            <a:chOff x="2065283" y="520262"/>
            <a:chExt cx="6479627" cy="3661992"/>
          </a:xfrm>
        </p:grpSpPr>
        <p:sp>
          <p:nvSpPr>
            <p:cNvPr id="6" name="Rectangle 5"/>
            <p:cNvSpPr/>
            <p:nvPr/>
          </p:nvSpPr>
          <p:spPr>
            <a:xfrm>
              <a:off x="2982310" y="520262"/>
              <a:ext cx="4679731" cy="1923393"/>
            </a:xfrm>
            <a:prstGeom prst="rect">
              <a:avLst/>
            </a:prstGeom>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Our cells are the same size!</a:t>
              </a:r>
              <a:endParaRPr lang="en-US" dirty="0"/>
            </a:p>
          </p:txBody>
        </p:sp>
        <p:cxnSp>
          <p:nvCxnSpPr>
            <p:cNvPr id="8" name="Straight Arrow Connector 7"/>
            <p:cNvCxnSpPr/>
            <p:nvPr/>
          </p:nvCxnSpPr>
          <p:spPr>
            <a:xfrm flipH="1">
              <a:off x="2065283" y="2475186"/>
              <a:ext cx="917027" cy="1707068"/>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7662041" y="2443655"/>
              <a:ext cx="882869" cy="974287"/>
            </a:xfrm>
            <a:prstGeom prst="straightConnector1">
              <a:avLst/>
            </a:prstGeom>
            <a:ln w="5080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2317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a cell divide?</a:t>
            </a:r>
            <a:endParaRPr lang="en-US" dirty="0"/>
          </a:p>
        </p:txBody>
      </p:sp>
      <p:sp>
        <p:nvSpPr>
          <p:cNvPr id="3" name="Content Placeholder 2"/>
          <p:cNvSpPr>
            <a:spLocks noGrp="1"/>
          </p:cNvSpPr>
          <p:nvPr>
            <p:ph idx="1"/>
          </p:nvPr>
        </p:nvSpPr>
        <p:spPr>
          <a:xfrm>
            <a:off x="1251678" y="1074821"/>
            <a:ext cx="10178322" cy="5582653"/>
          </a:xfrm>
        </p:spPr>
        <p:txBody>
          <a:bodyPr>
            <a:normAutofit fontScale="92500"/>
          </a:bodyPr>
          <a:lstStyle/>
          <a:p>
            <a:pPr marL="514350" indent="-514350">
              <a:buAutoNum type="arabicPeriod"/>
            </a:pPr>
            <a:r>
              <a:rPr lang="en-US" sz="2400" dirty="0" smtClean="0"/>
              <a:t>Reproduction- asexual</a:t>
            </a:r>
          </a:p>
          <a:p>
            <a:pPr marL="0" indent="0">
              <a:buNone/>
            </a:pPr>
            <a:r>
              <a:rPr lang="en-US" sz="2400" dirty="0"/>
              <a:t>	</a:t>
            </a:r>
            <a:r>
              <a:rPr lang="en-US" sz="2400" dirty="0" smtClean="0"/>
              <a:t>single celled organism</a:t>
            </a:r>
          </a:p>
          <a:p>
            <a:pPr marL="0" indent="0">
              <a:buNone/>
            </a:pPr>
            <a:r>
              <a:rPr lang="en-US" sz="2400" dirty="0" smtClean="0"/>
              <a:t>2. Growth</a:t>
            </a:r>
          </a:p>
          <a:p>
            <a:pPr marL="0" indent="0">
              <a:buNone/>
            </a:pPr>
            <a:r>
              <a:rPr lang="en-US" sz="2400" dirty="0"/>
              <a:t>	</a:t>
            </a:r>
            <a:r>
              <a:rPr lang="en-US" sz="2400" dirty="0" smtClean="0"/>
              <a:t>multi-cellular organisms-don’t get bigger—just have more cells</a:t>
            </a:r>
          </a:p>
          <a:p>
            <a:pPr marL="0" indent="0">
              <a:buNone/>
            </a:pPr>
            <a:r>
              <a:rPr lang="en-US" sz="2400" dirty="0" smtClean="0"/>
              <a:t>3. Repair &amp; Renewal</a:t>
            </a:r>
          </a:p>
          <a:p>
            <a:pPr marL="0" indent="0">
              <a:buNone/>
            </a:pPr>
            <a:r>
              <a:rPr lang="en-US" sz="2400" dirty="0"/>
              <a:t>	</a:t>
            </a:r>
            <a:r>
              <a:rPr lang="en-US" sz="2400" dirty="0" smtClean="0"/>
              <a:t>replace cells that die, naturally or by injury</a:t>
            </a:r>
          </a:p>
          <a:p>
            <a:pPr marL="457200" lvl="1" indent="0">
              <a:buNone/>
            </a:pPr>
            <a:r>
              <a:rPr lang="en-US" sz="2400" i="1" dirty="0" smtClean="0"/>
              <a:t>Cell division occurs at different rates depending on the organism and the type of cell.</a:t>
            </a:r>
          </a:p>
          <a:p>
            <a:pPr marL="914400" lvl="1" indent="-457200">
              <a:buFont typeface="+mj-lt"/>
              <a:buAutoNum type="alphaUcPeriod"/>
            </a:pPr>
            <a:r>
              <a:rPr lang="en-US" sz="2400" i="1" dirty="0" smtClean="0"/>
              <a:t>Plant root cells would divide more rapidly because this is an area of active growth.</a:t>
            </a:r>
          </a:p>
          <a:p>
            <a:pPr marL="914400" lvl="1" indent="-457200">
              <a:buFont typeface="+mj-lt"/>
              <a:buAutoNum type="alphaUcPeriod"/>
            </a:pPr>
            <a:r>
              <a:rPr lang="en-US" sz="2400" i="1" dirty="0" smtClean="0"/>
              <a:t>Some nerve cells enter a phase of no division.</a:t>
            </a:r>
          </a:p>
          <a:p>
            <a:pPr marL="914400" lvl="1" indent="-457200">
              <a:buFont typeface="+mj-lt"/>
              <a:buAutoNum type="alphaUcPeriod"/>
            </a:pPr>
            <a:r>
              <a:rPr lang="en-US" sz="2400" i="1" dirty="0" smtClean="0"/>
              <a:t>Some bacteria cells divide very rapidly.</a:t>
            </a:r>
          </a:p>
          <a:p>
            <a:pPr lvl="2"/>
            <a:r>
              <a:rPr lang="en-US" sz="2400" i="1" dirty="0" smtClean="0"/>
              <a:t>Ex. E. coli can divide every 20 minutes in ideal conditions</a:t>
            </a:r>
            <a:endParaRPr lang="en-US" sz="2400" i="1" dirty="0"/>
          </a:p>
        </p:txBody>
      </p:sp>
    </p:spTree>
    <p:extLst>
      <p:ext uri="{BB962C8B-B14F-4D97-AF65-F5344CB8AC3E}">
        <p14:creationId xmlns:p14="http://schemas.microsoft.com/office/powerpoint/2010/main" val="229479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How do cells divide?</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The result of all cell division is the production of daughter cells.</a:t>
            </a:r>
          </a:p>
          <a:p>
            <a:pPr lvl="1"/>
            <a:r>
              <a:rPr lang="en-US" dirty="0" smtClean="0"/>
              <a:t>What must happen to ensure the daughter cells contain enough DNA?</a:t>
            </a:r>
          </a:p>
          <a:p>
            <a:pPr lvl="2"/>
            <a:r>
              <a:rPr lang="en-US" dirty="0" smtClean="0"/>
              <a:t>The genetic material of the parent must be copied.</a:t>
            </a:r>
          </a:p>
          <a:p>
            <a:pPr marL="0" indent="0">
              <a:buNone/>
            </a:pPr>
            <a:endParaRPr lang="en-US" dirty="0"/>
          </a:p>
        </p:txBody>
      </p:sp>
    </p:spTree>
    <p:extLst>
      <p:ext uri="{BB962C8B-B14F-4D97-AF65-F5344CB8AC3E}">
        <p14:creationId xmlns:p14="http://schemas.microsoft.com/office/powerpoint/2010/main" val="19348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you think Eukaryotic cell division is more complicated than Prokaryotic Cells?</a:t>
            </a:r>
            <a:endParaRPr lang="en-US" dirty="0"/>
          </a:p>
        </p:txBody>
      </p:sp>
      <p:sp>
        <p:nvSpPr>
          <p:cNvPr id="4" name="Text Placeholder 3"/>
          <p:cNvSpPr>
            <a:spLocks noGrp="1"/>
          </p:cNvSpPr>
          <p:nvPr>
            <p:ph type="body" idx="1"/>
          </p:nvPr>
        </p:nvSpPr>
        <p:spPr/>
        <p:txBody>
          <a:bodyPr/>
          <a:lstStyle/>
          <a:p>
            <a:r>
              <a:rPr lang="en-US" dirty="0" smtClean="0"/>
              <a:t>Prokaryotic Cell Division</a:t>
            </a:r>
            <a:endParaRPr lang="en-US" dirty="0"/>
          </a:p>
        </p:txBody>
      </p:sp>
      <p:sp>
        <p:nvSpPr>
          <p:cNvPr id="3" name="Content Placeholder 2"/>
          <p:cNvSpPr>
            <a:spLocks noGrp="1"/>
          </p:cNvSpPr>
          <p:nvPr>
            <p:ph sz="half" idx="2"/>
          </p:nvPr>
        </p:nvSpPr>
        <p:spPr/>
        <p:txBody>
          <a:bodyPr/>
          <a:lstStyle/>
          <a:p>
            <a:r>
              <a:rPr lang="en-US" dirty="0" smtClean="0"/>
              <a:t>Prokaryotic cells do not contain a nucleus or membrane organelles so the cell can just evenly divide.</a:t>
            </a:r>
          </a:p>
          <a:p>
            <a:endParaRPr lang="en-US" dirty="0"/>
          </a:p>
        </p:txBody>
      </p:sp>
      <p:sp>
        <p:nvSpPr>
          <p:cNvPr id="5" name="Text Placeholder 4"/>
          <p:cNvSpPr>
            <a:spLocks noGrp="1"/>
          </p:cNvSpPr>
          <p:nvPr>
            <p:ph type="body" sz="quarter" idx="3"/>
          </p:nvPr>
        </p:nvSpPr>
        <p:spPr/>
        <p:txBody>
          <a:bodyPr/>
          <a:lstStyle/>
          <a:p>
            <a:r>
              <a:rPr lang="en-US" dirty="0" smtClean="0"/>
              <a:t>Eukaryotic division</a:t>
            </a:r>
            <a:endParaRPr lang="en-US" dirty="0"/>
          </a:p>
        </p:txBody>
      </p:sp>
      <p:sp>
        <p:nvSpPr>
          <p:cNvPr id="6" name="Content Placeholder 5"/>
          <p:cNvSpPr>
            <a:spLocks noGrp="1"/>
          </p:cNvSpPr>
          <p:nvPr>
            <p:ph sz="quarter" idx="4"/>
          </p:nvPr>
        </p:nvSpPr>
        <p:spPr/>
        <p:txBody>
          <a:bodyPr/>
          <a:lstStyle/>
          <a:p>
            <a:r>
              <a:rPr lang="en-US" dirty="0" smtClean="0"/>
              <a:t>Requires the replication of the nucleus and genetic material.</a:t>
            </a:r>
          </a:p>
          <a:p>
            <a:r>
              <a:rPr lang="en-US" dirty="0" smtClean="0"/>
              <a:t>Also must allocate the organelles into each daughter cell.</a:t>
            </a:r>
            <a:endParaRPr lang="en-US" dirty="0"/>
          </a:p>
        </p:txBody>
      </p:sp>
    </p:spTree>
    <p:extLst>
      <p:ext uri="{BB962C8B-B14F-4D97-AF65-F5344CB8AC3E}">
        <p14:creationId xmlns:p14="http://schemas.microsoft.com/office/powerpoint/2010/main" val="247648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Prokaryotic Cell Division</a:t>
            </a:r>
            <a:endParaRPr lang="en-US" dirty="0"/>
          </a:p>
        </p:txBody>
      </p:sp>
      <p:sp>
        <p:nvSpPr>
          <p:cNvPr id="8" name="Content Placeholder 7"/>
          <p:cNvSpPr>
            <a:spLocks noGrp="1"/>
          </p:cNvSpPr>
          <p:nvPr>
            <p:ph idx="1"/>
          </p:nvPr>
        </p:nvSpPr>
        <p:spPr/>
        <p:txBody>
          <a:bodyPr/>
          <a:lstStyle/>
          <a:p>
            <a:r>
              <a:rPr lang="en-US" dirty="0" smtClean="0"/>
              <a:t>Binary Fission – The splitting of one cell into two cells.</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23" y="2352340"/>
            <a:ext cx="10483402"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796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7171" y="247519"/>
            <a:ext cx="10972800" cy="1143000"/>
          </a:xfrm>
        </p:spPr>
        <p:txBody>
          <a:bodyPr>
            <a:normAutofit fontScale="90000"/>
          </a:bodyPr>
          <a:lstStyle/>
          <a:p>
            <a:r>
              <a:rPr lang="en-US" dirty="0" smtClean="0"/>
              <a:t>Cell Cycle </a:t>
            </a:r>
            <a:r>
              <a:rPr lang="en-US" dirty="0"/>
              <a:t>Diagram</a:t>
            </a:r>
            <a:br>
              <a:rPr lang="en-US" dirty="0"/>
            </a:br>
            <a:r>
              <a:rPr lang="en-US" dirty="0" smtClean="0"/>
              <a:t>Color and Glue in-Outline what happens in each phase in your NB</a:t>
            </a:r>
            <a:r>
              <a:rPr lang="en-US" dirty="0"/>
              <a:t/>
            </a:r>
            <a:br>
              <a:rPr lang="en-US" dirty="0"/>
            </a:br>
            <a:r>
              <a:rPr lang="en-US" dirty="0" smtClean="0"/>
              <a:t/>
            </a:r>
            <a:br>
              <a:rPr lang="en-US" dirty="0" smtClean="0"/>
            </a:br>
            <a:r>
              <a:rPr lang="en-US" sz="3600" dirty="0" smtClean="0"/>
              <a:t>Outline In green-Interphase</a:t>
            </a:r>
            <a:br>
              <a:rPr lang="en-US" sz="3600" dirty="0" smtClean="0"/>
            </a:br>
            <a:r>
              <a:rPr lang="en-US" sz="3600" dirty="0" smtClean="0"/>
              <a:t>G1-Blue</a:t>
            </a:r>
            <a:br>
              <a:rPr lang="en-US" sz="3600" dirty="0" smtClean="0"/>
            </a:br>
            <a:r>
              <a:rPr lang="en-US" sz="3600" dirty="0" smtClean="0"/>
              <a:t>S-Pink</a:t>
            </a:r>
            <a:br>
              <a:rPr lang="en-US" sz="3600" dirty="0" smtClean="0"/>
            </a:br>
            <a:r>
              <a:rPr lang="en-US" sz="3600" dirty="0" smtClean="0"/>
              <a:t>G2-Purple</a:t>
            </a:r>
            <a:br>
              <a:rPr lang="en-US" sz="3600" dirty="0" smtClean="0"/>
            </a:br>
            <a:r>
              <a:rPr lang="en-US" sz="3600" dirty="0" smtClean="0"/>
              <a:t>Mitosis-Divide into phases</a:t>
            </a:r>
            <a:br>
              <a:rPr lang="en-US" sz="3600" dirty="0" smtClean="0"/>
            </a:br>
            <a:r>
              <a:rPr lang="en-US" sz="3600" dirty="0" err="1" smtClean="0"/>
              <a:t>PMAt</a:t>
            </a:r>
            <a:r>
              <a:rPr lang="en-US" sz="3600" dirty="0" smtClean="0"/>
              <a:t>-Orange</a:t>
            </a:r>
            <a:br>
              <a:rPr lang="en-US" sz="3600" dirty="0" smtClean="0"/>
            </a:br>
            <a:r>
              <a:rPr lang="en-US" sz="3600" dirty="0" smtClean="0"/>
              <a:t>Cytokinesis-Yellow</a:t>
            </a:r>
            <a:br>
              <a:rPr lang="en-US" sz="3600" dirty="0" smtClean="0"/>
            </a:br>
            <a:r>
              <a:rPr lang="en-US" sz="3600" dirty="0" smtClean="0"/>
              <a:t>Inside Half circle-Red for Cell Division</a:t>
            </a:r>
            <a:r>
              <a:rPr lang="en-US" dirty="0" smtClean="0"/>
              <a:t/>
            </a:r>
            <a:br>
              <a:rPr lang="en-US" dirty="0" smtClean="0"/>
            </a:br>
            <a:endParaRPr lang="en-US" dirty="0"/>
          </a:p>
        </p:txBody>
      </p:sp>
      <p:pic>
        <p:nvPicPr>
          <p:cNvPr id="3" name="Content Placeholder 2"/>
          <p:cNvPicPr>
            <a:picLocks noGrp="1" noChangeAspect="1"/>
          </p:cNvPicPr>
          <p:nvPr>
            <p:ph sz="half" idx="1"/>
          </p:nvPr>
        </p:nvPicPr>
        <p:blipFill>
          <a:blip r:embed="rId2"/>
          <a:stretch>
            <a:fillRect/>
          </a:stretch>
        </p:blipFill>
        <p:spPr>
          <a:xfrm>
            <a:off x="6897077" y="2252749"/>
            <a:ext cx="3596072" cy="3619500"/>
          </a:xfrm>
          <a:prstGeom prst="rect">
            <a:avLst/>
          </a:prstGeom>
        </p:spPr>
      </p:pic>
      <p:sp>
        <p:nvSpPr>
          <p:cNvPr id="6" name="Arc 5"/>
          <p:cNvSpPr/>
          <p:nvPr/>
        </p:nvSpPr>
        <p:spPr>
          <a:xfrm rot="13236740">
            <a:off x="7816359" y="3190193"/>
            <a:ext cx="1514607" cy="1520905"/>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54980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TM10001106[[fn=Badge]]</Template>
  <TotalTime>16620</TotalTime>
  <Words>1203</Words>
  <Application>Microsoft Office PowerPoint</Application>
  <PresentationFormat>Widescreen</PresentationFormat>
  <Paragraphs>167</Paragraphs>
  <Slides>36</Slides>
  <Notes>0</Notes>
  <HiddenSlides>1</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MS PGothic</vt:lpstr>
      <vt:lpstr>Arial</vt:lpstr>
      <vt:lpstr>Calibri</vt:lpstr>
      <vt:lpstr>Gill Sans MT</vt:lpstr>
      <vt:lpstr>Impact</vt:lpstr>
      <vt:lpstr>Wingdings</vt:lpstr>
      <vt:lpstr>Badge</vt:lpstr>
      <vt:lpstr>Bitmap Image</vt:lpstr>
      <vt:lpstr>Unit 4 Cell Processes</vt:lpstr>
      <vt:lpstr>Why are cells so small?</vt:lpstr>
      <vt:lpstr>How to increase Sa/V</vt:lpstr>
      <vt:lpstr>Cells divide to make more cells.</vt:lpstr>
      <vt:lpstr>Why does a cell divide?</vt:lpstr>
      <vt:lpstr>How do cells divide?</vt:lpstr>
      <vt:lpstr>Why do you think Eukaryotic cell division is more complicated than Prokaryotic Cells?</vt:lpstr>
      <vt:lpstr>Prokaryotic Cell Division</vt:lpstr>
      <vt:lpstr>Cell Cycle Diagram Color and Glue in-Outline what happens in each phase in your NB  Outline In green-Interphase G1-Blue S-Pink G2-Purple Mitosis-Divide into phases PMAt-Orange Cytokinesis-Yellow Inside Half circle-Red for Cell Division </vt:lpstr>
      <vt:lpstr>Unit 4 Transport Quiz</vt:lpstr>
      <vt:lpstr>The Cell Cycle</vt:lpstr>
      <vt:lpstr>The Cell Cycle</vt:lpstr>
      <vt:lpstr>Interphase</vt:lpstr>
      <vt:lpstr>Interphase</vt:lpstr>
      <vt:lpstr>Interphase – Synthesis Continued</vt:lpstr>
      <vt:lpstr>Interphase</vt:lpstr>
      <vt:lpstr>The Cell Cycle</vt:lpstr>
      <vt:lpstr>The Cell Cycle</vt:lpstr>
      <vt:lpstr>The Cell Cycle</vt:lpstr>
      <vt:lpstr>The Cell Cycle</vt:lpstr>
      <vt:lpstr>What happens when the cell cycle goes wrong?</vt:lpstr>
      <vt:lpstr>Mitosis and Cancer</vt:lpstr>
      <vt:lpstr>Written Response #5</vt:lpstr>
      <vt:lpstr>Cell Cycle Review</vt:lpstr>
      <vt:lpstr>Cell Cycle Review</vt:lpstr>
      <vt:lpstr>Cell Cycle Review</vt:lpstr>
      <vt:lpstr>Cell Cycle Review</vt:lpstr>
      <vt:lpstr>Cell Cycle Review</vt:lpstr>
      <vt:lpstr>Cell Cycle Review</vt:lpstr>
      <vt:lpstr>Cell Cycle Review</vt:lpstr>
      <vt:lpstr>Cell Cycle Review</vt:lpstr>
      <vt:lpstr>Cell Cycle Review</vt:lpstr>
      <vt:lpstr>Cell Cycle Review</vt:lpstr>
      <vt:lpstr>Cell Cycle Review</vt:lpstr>
      <vt:lpstr>Cell Cycle Review</vt:lpstr>
      <vt:lpstr>Cell Cycle Review</vt:lpstr>
    </vt:vector>
  </TitlesOfParts>
  <Company>Lincoln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Cycle</dc:title>
  <dc:creator>Lambert iii, Delbert</dc:creator>
  <cp:lastModifiedBy>Moss, Madison</cp:lastModifiedBy>
  <cp:revision>49</cp:revision>
  <dcterms:created xsi:type="dcterms:W3CDTF">2016-03-11T18:02:07Z</dcterms:created>
  <dcterms:modified xsi:type="dcterms:W3CDTF">2018-10-10T14:50:45Z</dcterms:modified>
</cp:coreProperties>
</file>