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56" r:id="rId3"/>
    <p:sldId id="279" r:id="rId4"/>
    <p:sldId id="280" r:id="rId5"/>
    <p:sldId id="281" r:id="rId6"/>
    <p:sldId id="282" r:id="rId7"/>
    <p:sldId id="261" r:id="rId8"/>
    <p:sldId id="262" r:id="rId9"/>
    <p:sldId id="295" r:id="rId10"/>
    <p:sldId id="289" r:id="rId11"/>
    <p:sldId id="266" r:id="rId12"/>
    <p:sldId id="283" r:id="rId13"/>
    <p:sldId id="269" r:id="rId14"/>
    <p:sldId id="270" r:id="rId15"/>
    <p:sldId id="290" r:id="rId16"/>
    <p:sldId id="298" r:id="rId17"/>
    <p:sldId id="272" r:id="rId18"/>
    <p:sldId id="297" r:id="rId19"/>
    <p:sldId id="299" r:id="rId20"/>
    <p:sldId id="300" r:id="rId21"/>
    <p:sldId id="285" r:id="rId22"/>
    <p:sldId id="284" r:id="rId23"/>
    <p:sldId id="286" r:id="rId24"/>
    <p:sldId id="287" r:id="rId25"/>
    <p:sldId id="288" r:id="rId26"/>
    <p:sldId id="293" r:id="rId27"/>
    <p:sldId id="292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F913BEC9-89BE-47CC-B95B-1B683B8550A4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2DE8BF-4E18-4FBC-804F-1AAC35E58B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9BAFF-5AD2-4B02-8336-01AF62014F84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9948-8CBC-46A3-B947-938FFF0473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C251F-7AC3-4D28-8FBC-9385D0973159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B62E-B052-4F30-BBBD-6E0A90DFFC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C61E6-1C6A-405B-B7FF-C1BFB503073B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E763-0140-49C8-B27C-A12AD8AA93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770C4-F9D5-4C4C-92C4-0DFEC4A35E1A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ACE-4F9C-4FC1-BBCE-3E81BCCAD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ECD2F-B62B-4B9D-8A51-7C7D5A9D7526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4EB3-0C44-4282-B922-0189D525FE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50122-0C4E-48F5-BB37-7417F0552EEC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09EE-AA6A-4A27-B4E9-DF7B065373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860BA-6A47-48C5-9E92-6F156ECD1386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6EA4-D932-4660-99A1-33F14AD549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416A9-7478-409E-AEC4-F84BCFD3FA88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8C37-8399-4D64-9139-0E7F1531D6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7D156-24A0-485F-A18F-0908E641AAD9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727C-2943-4BF0-932C-4A5A6A4F1F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B1297-230A-4666-B08A-2504F63B3330}" type="datetime1">
              <a:rPr lang="en-US" altLang="en-US" smtClean="0"/>
              <a:pPr>
                <a:defRPr/>
              </a:pPr>
              <a:t>10/15/2018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2423-4F34-419F-B9F0-2B719A109F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013962-2A07-4B91-A829-5E87A23137AC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DCA798D-76B7-4A3C-96D3-7015B5E9F0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&amp; Mitosis Quiz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minutes to study QUIETLY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Elodea Lab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respiration: the process by which cells produce energy by breaking down glucose</a:t>
            </a:r>
          </a:p>
          <a:p>
            <a:pPr lvl="1"/>
            <a:r>
              <a:rPr lang="en-US" dirty="0"/>
              <a:t>Where does the energy come from?</a:t>
            </a:r>
          </a:p>
          <a:p>
            <a:pPr lvl="2"/>
            <a:r>
              <a:rPr lang="en-US" dirty="0"/>
              <a:t>When glucose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) breaks down, the high energy bonds break and are used to make ATP</a:t>
            </a:r>
          </a:p>
        </p:txBody>
      </p:sp>
    </p:spTree>
    <p:extLst>
      <p:ext uri="{BB962C8B-B14F-4D97-AF65-F5344CB8AC3E}">
        <p14:creationId xmlns:p14="http://schemas.microsoft.com/office/powerpoint/2010/main" val="33264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this ATP, and 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ATP stand for adenosine triphosphate. </a:t>
            </a:r>
          </a:p>
          <a:p>
            <a:pPr lvl="1"/>
            <a:r>
              <a:rPr lang="en-US"/>
              <a:t>A chemical with three phosphate groups attached.</a:t>
            </a:r>
          </a:p>
          <a:p>
            <a:pPr lvl="0"/>
            <a:r>
              <a:rPr lang="en-US"/>
              <a:t>How does the cell gain energy from ATP and ADP?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47" y="4018259"/>
            <a:ext cx="6438243" cy="27622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75044" y="4721629"/>
            <a:ext cx="7548434" cy="2199128"/>
            <a:chOff x="1481959" y="4004441"/>
            <a:chExt cx="8718331" cy="266437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767959" y="4004441"/>
              <a:ext cx="6432331" cy="1718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481959" y="4871545"/>
              <a:ext cx="2680138" cy="179726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Cell bonds are broken to produce ADP.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87388" y="1487446"/>
            <a:ext cx="4431377" cy="3949876"/>
            <a:chOff x="6385034" y="1481760"/>
            <a:chExt cx="4633160" cy="386275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385034" y="2664372"/>
              <a:ext cx="3547242" cy="26801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8674387" y="1481760"/>
              <a:ext cx="2343807" cy="1828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ADP can be recycled by adding a phosphate to make ATP.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0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this ATP, and 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Cell uses ATP for energy.</a:t>
            </a:r>
          </a:p>
          <a:p>
            <a:r>
              <a:rPr lang="en-US"/>
              <a:t>Why does the cell go through the trouble to produce ATP when sugar (Glucose) is stored energy?</a:t>
            </a:r>
          </a:p>
          <a:p>
            <a:pPr lvl="1"/>
            <a:r>
              <a:rPr lang="en-US"/>
              <a:t>Smaller/Easier to transport around the cell.</a:t>
            </a:r>
          </a:p>
          <a:p>
            <a:pPr lvl="1"/>
            <a:r>
              <a:rPr lang="en-US"/>
              <a:t>Easier to access (Not intended for storage.)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Bioenergy Flow Chart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flow chart as we cover the content. Make sure you leave room next to your notes on Cellular Respiration so that you may glue in this visual.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Respiration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 plants &amp; animals</a:t>
            </a:r>
          </a:p>
          <a:p>
            <a:r>
              <a:rPr lang="en-US" dirty="0" smtClean="0"/>
              <a:t>Taking glucose created by plants and producing energy(ATP) for life</a:t>
            </a:r>
          </a:p>
          <a:p>
            <a:r>
              <a:rPr lang="en-US" dirty="0" smtClean="0"/>
              <a:t>Energy from food is used to convert into Energy(ATP) that cell’s use to carry out life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5 2013 Bio 5 Cellular Processes.0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8" y="271069"/>
            <a:ext cx="8605236" cy="64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77215" y="2"/>
            <a:ext cx="966787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0300" y="207963"/>
            <a:ext cx="393700" cy="565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0738" y="207963"/>
            <a:ext cx="703262" cy="2079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8038" y="146052"/>
            <a:ext cx="703262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90" y="756459"/>
            <a:ext cx="6657186" cy="49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 &amp; Fermentation happen in the Cytoplasm</a:t>
            </a:r>
          </a:p>
          <a:p>
            <a:r>
              <a:rPr lang="en-US" dirty="0" smtClean="0"/>
              <a:t>TCA/ </a:t>
            </a:r>
            <a:r>
              <a:rPr lang="en-US" dirty="0" err="1" smtClean="0"/>
              <a:t>Kreb’s</a:t>
            </a:r>
            <a:r>
              <a:rPr lang="en-US" dirty="0" smtClean="0"/>
              <a:t> Cycle and Electron Transport Chain occur in the Mitochondria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7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937" y="2708476"/>
            <a:ext cx="3498783" cy="1702160"/>
          </a:xfrm>
        </p:spPr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Cell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Glycolysis~2 ATP in cytoplasm</a:t>
            </a:r>
          </a:p>
          <a:p>
            <a:r>
              <a:rPr lang="en-US" dirty="0" err="1" smtClean="0"/>
              <a:t>Kreb’s</a:t>
            </a:r>
            <a:r>
              <a:rPr lang="en-US" dirty="0" smtClean="0"/>
              <a:t> Cycle~2 ATP in mitochondria</a:t>
            </a:r>
          </a:p>
          <a:p>
            <a:r>
              <a:rPr lang="en-US" dirty="0" smtClean="0"/>
              <a:t>Electron Transport Chain~34 ATP </a:t>
            </a:r>
            <a:r>
              <a:rPr lang="en-US" smtClean="0"/>
              <a:t>in mitochondria</a:t>
            </a:r>
            <a:endParaRPr lang="en-US" dirty="0" smtClean="0"/>
          </a:p>
          <a:p>
            <a:r>
              <a:rPr lang="en-US" dirty="0" smtClean="0"/>
              <a:t>TOTAL: 34-38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gas affects aerobic respiration the most?</a:t>
            </a:r>
          </a:p>
          <a:p>
            <a:pPr lvl="1"/>
            <a:r>
              <a:rPr lang="en-US" dirty="0"/>
              <a:t>Oxygen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else may affect aerobic respiration?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Amount of glucose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gas may affect photosynthesis the most?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Carbon dioxide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else may affect photosynthesis?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Light intensity, pH, temperature</a:t>
            </a:r>
          </a:p>
        </p:txBody>
      </p:sp>
    </p:spTree>
    <p:extLst>
      <p:ext uri="{BB962C8B-B14F-4D97-AF65-F5344CB8AC3E}">
        <p14:creationId xmlns:p14="http://schemas.microsoft.com/office/powerpoint/2010/main" val="18488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Aerobic cellular respiration:</a:t>
            </a:r>
          </a:p>
          <a:p>
            <a:pPr lvl="1"/>
            <a:r>
              <a:rPr lang="en-US" dirty="0"/>
              <a:t>Needs oxygen</a:t>
            </a:r>
          </a:p>
          <a:p>
            <a:pPr lvl="1"/>
            <a:r>
              <a:rPr lang="en-US" dirty="0"/>
              <a:t>Occurs in the mitochondria</a:t>
            </a:r>
          </a:p>
          <a:p>
            <a:pPr lvl="2"/>
            <a:r>
              <a:rPr lang="en-US" dirty="0"/>
              <a:t>Has inner folds called cristae to increase surface area</a:t>
            </a:r>
          </a:p>
          <a:p>
            <a:pPr lvl="3"/>
            <a:r>
              <a:rPr lang="en-US" dirty="0"/>
              <a:t>Allows for more ATP production</a:t>
            </a:r>
          </a:p>
          <a:p>
            <a:pPr lvl="3"/>
            <a:r>
              <a:rPr lang="en-US" dirty="0"/>
              <a:t>Produces 36-38 ATP</a:t>
            </a:r>
          </a:p>
          <a:p>
            <a:pPr lvl="1"/>
            <a:r>
              <a:rPr lang="en-US" dirty="0"/>
              <a:t>Glucose breaks down completely to carbon dioxide and water by several reactions that require oxygen</a:t>
            </a:r>
          </a:p>
        </p:txBody>
      </p:sp>
    </p:spTree>
    <p:extLst>
      <p:ext uri="{BB962C8B-B14F-4D97-AF65-F5344CB8AC3E}">
        <p14:creationId xmlns:p14="http://schemas.microsoft.com/office/powerpoint/2010/main" val="15320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Anaerobic cellular respiration (fermentation):</a:t>
            </a:r>
          </a:p>
          <a:p>
            <a:pPr lvl="1"/>
            <a:r>
              <a:rPr lang="en-US" dirty="0"/>
              <a:t>Does NOT need oxygen</a:t>
            </a:r>
          </a:p>
          <a:p>
            <a:pPr lvl="1"/>
            <a:r>
              <a:rPr lang="en-US" dirty="0"/>
              <a:t>Occurs in the cytoplasm</a:t>
            </a:r>
          </a:p>
          <a:p>
            <a:pPr lvl="1"/>
            <a:r>
              <a:rPr lang="en-US" dirty="0"/>
              <a:t>Glucose is not broken down completely to carbon dioxide and water</a:t>
            </a:r>
          </a:p>
          <a:p>
            <a:pPr lvl="2"/>
            <a:r>
              <a:rPr lang="en-US" dirty="0"/>
              <a:t>ATP production is not as efficient</a:t>
            </a:r>
          </a:p>
          <a:p>
            <a:pPr lvl="2"/>
            <a:r>
              <a:rPr lang="en-US" dirty="0"/>
              <a:t>Produces ONLY 2 ATP</a:t>
            </a:r>
          </a:p>
          <a:p>
            <a:pPr lvl="1"/>
            <a:r>
              <a:rPr lang="en-US" dirty="0"/>
              <a:t>2 types of fermentation: </a:t>
            </a:r>
          </a:p>
          <a:p>
            <a:pPr lvl="2"/>
            <a:r>
              <a:rPr lang="en-US" dirty="0"/>
              <a:t>Alcoholic fermentation and lactic acid fermentation</a:t>
            </a:r>
          </a:p>
        </p:txBody>
      </p:sp>
    </p:spTree>
    <p:extLst>
      <p:ext uri="{BB962C8B-B14F-4D97-AF65-F5344CB8AC3E}">
        <p14:creationId xmlns:p14="http://schemas.microsoft.com/office/powerpoint/2010/main" val="34353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Alcoholic fermentation:</a:t>
            </a:r>
          </a:p>
          <a:p>
            <a:pPr lvl="1"/>
            <a:r>
              <a:rPr lang="en-US" dirty="0"/>
              <a:t>Yeast use fermentation to convert glucose to ethyl alcohol</a:t>
            </a:r>
          </a:p>
          <a:p>
            <a:pPr lvl="2"/>
            <a:r>
              <a:rPr lang="en-US" dirty="0"/>
              <a:t>Examples: bread dough and beer and wine</a:t>
            </a:r>
          </a:p>
        </p:txBody>
      </p:sp>
    </p:spTree>
    <p:extLst>
      <p:ext uri="{BB962C8B-B14F-4D97-AF65-F5344CB8AC3E}">
        <p14:creationId xmlns:p14="http://schemas.microsoft.com/office/powerpoint/2010/main" val="8022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Lactic Acid Fermentation:</a:t>
            </a:r>
          </a:p>
          <a:p>
            <a:pPr lvl="1"/>
            <a:r>
              <a:rPr lang="en-US" dirty="0"/>
              <a:t>Bacteria use fermentation to convert glucose to lactic acid</a:t>
            </a:r>
          </a:p>
          <a:p>
            <a:pPr lvl="2"/>
            <a:r>
              <a:rPr lang="en-US" dirty="0"/>
              <a:t>Examples: sour milk and yogurt</a:t>
            </a:r>
          </a:p>
          <a:p>
            <a:pPr lvl="1"/>
            <a:r>
              <a:rPr lang="en-US" dirty="0"/>
              <a:t>Muscles cells – change from aerobic respiration to fermentation when oxygen levels are low</a:t>
            </a:r>
          </a:p>
          <a:p>
            <a:pPr lvl="2"/>
            <a:r>
              <a:rPr lang="en-US" dirty="0"/>
              <a:t>Glucose breaks down to lactic acid</a:t>
            </a:r>
          </a:p>
          <a:p>
            <a:pPr lvl="3"/>
            <a:r>
              <a:rPr lang="en-US" dirty="0"/>
              <a:t>Have you ever had a muscle cramp?</a:t>
            </a:r>
          </a:p>
        </p:txBody>
      </p:sp>
    </p:spTree>
    <p:extLst>
      <p:ext uri="{BB962C8B-B14F-4D97-AF65-F5344CB8AC3E}">
        <p14:creationId xmlns:p14="http://schemas.microsoft.com/office/powerpoint/2010/main" val="13875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Bioenergy Flow Chart –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Draw and label a visual flow chart that uses the terms to your right to describe the steps of cellular respiration from start to finish.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30603" y="1863333"/>
            <a:ext cx="4798243" cy="4351338"/>
          </a:xfrm>
        </p:spPr>
        <p:txBody>
          <a:bodyPr numCol="2">
            <a:normAutofit fontScale="92500"/>
          </a:bodyPr>
          <a:lstStyle/>
          <a:p>
            <a:r>
              <a:rPr lang="en-US" dirty="0" smtClean="0"/>
              <a:t>Anaerobic</a:t>
            </a:r>
          </a:p>
          <a:p>
            <a:r>
              <a:rPr lang="en-US" dirty="0" smtClean="0"/>
              <a:t>Aerobic</a:t>
            </a:r>
          </a:p>
          <a:p>
            <a:r>
              <a:rPr lang="en-US" dirty="0" smtClean="0"/>
              <a:t>Lactic Acid Fermentation</a:t>
            </a:r>
          </a:p>
          <a:p>
            <a:r>
              <a:rPr lang="en-US" dirty="0" smtClean="0"/>
              <a:t>Alcoholic Fermentation</a:t>
            </a:r>
          </a:p>
          <a:p>
            <a:r>
              <a:rPr lang="en-US" dirty="0" smtClean="0"/>
              <a:t>Carbon Dioxide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Glucose</a:t>
            </a:r>
          </a:p>
          <a:p>
            <a:r>
              <a:rPr lang="en-US" dirty="0" smtClean="0"/>
              <a:t>Oxygen Gas</a:t>
            </a:r>
          </a:p>
          <a:p>
            <a:r>
              <a:rPr lang="en-US" dirty="0" smtClean="0"/>
              <a:t>Enzymes</a:t>
            </a:r>
          </a:p>
          <a:p>
            <a:r>
              <a:rPr lang="en-US" dirty="0" smtClean="0"/>
              <a:t>ADP</a:t>
            </a:r>
          </a:p>
          <a:p>
            <a:r>
              <a:rPr lang="en-US" dirty="0" smtClean="0"/>
              <a:t>ATP</a:t>
            </a:r>
          </a:p>
          <a:p>
            <a:r>
              <a:rPr lang="en-US" dirty="0" smtClean="0"/>
              <a:t>Mitochondrion</a:t>
            </a:r>
          </a:p>
          <a:p>
            <a:r>
              <a:rPr lang="en-US" dirty="0" smtClean="0"/>
              <a:t>NAD+</a:t>
            </a:r>
          </a:p>
          <a:p>
            <a:r>
              <a:rPr lang="en-US" dirty="0" smtClean="0"/>
              <a:t>NADH</a:t>
            </a:r>
          </a:p>
          <a:p>
            <a:r>
              <a:rPr lang="en-US" dirty="0" smtClean="0"/>
              <a:t>Krebs Cycle</a:t>
            </a:r>
          </a:p>
          <a:p>
            <a:r>
              <a:rPr lang="en-US" dirty="0" smtClean="0"/>
              <a:t>Electron Transport Chain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9" y="3530899"/>
            <a:ext cx="3827284" cy="320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Alcoholic and Lactic Acid Fermentation Lab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lab and submit assignment.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Cellular Respiration and Photosynthesis Comparison - Handout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handout.</a:t>
            </a:r>
          </a:p>
          <a:p>
            <a:r>
              <a:rPr lang="en-US" dirty="0" smtClean="0"/>
              <a:t>Raise your hand once you have completed the assignment so that I may check you off.</a:t>
            </a:r>
          </a:p>
          <a:p>
            <a:r>
              <a:rPr lang="en-US" dirty="0" smtClean="0"/>
              <a:t>Once you have been checked off glue the handout into your notebook.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cells need to acquire energy to carry out their functions</a:t>
            </a:r>
          </a:p>
          <a:p>
            <a:pPr lvl="1"/>
            <a:r>
              <a:rPr lang="en-US" dirty="0"/>
              <a:t>The ability to do work</a:t>
            </a:r>
          </a:p>
          <a:p>
            <a:pPr lvl="1"/>
            <a:r>
              <a:rPr lang="en-US" dirty="0"/>
              <a:t>Form of cellular energy: ATP</a:t>
            </a:r>
          </a:p>
          <a:p>
            <a:r>
              <a:rPr lang="en-US" dirty="0"/>
              <a:t>Different types of organisms have different ways of acquiring energy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Ecology review:</a:t>
            </a:r>
          </a:p>
          <a:p>
            <a:pPr lvl="1"/>
            <a:r>
              <a:rPr lang="en-US" dirty="0"/>
              <a:t>Producers: make their own food</a:t>
            </a:r>
          </a:p>
          <a:p>
            <a:pPr lvl="2"/>
            <a:r>
              <a:rPr lang="en-US" dirty="0"/>
              <a:t>Also called autotrophs</a:t>
            </a:r>
          </a:p>
          <a:p>
            <a:pPr lvl="2"/>
            <a:r>
              <a:rPr lang="en-US" dirty="0"/>
              <a:t>Make up the first trophic step, large amount of biomass</a:t>
            </a:r>
          </a:p>
          <a:p>
            <a:pPr lvl="1"/>
            <a:r>
              <a:rPr lang="en-US" dirty="0"/>
              <a:t>Consumers: must obtain food from others</a:t>
            </a:r>
          </a:p>
          <a:p>
            <a:pPr lvl="2"/>
            <a:r>
              <a:rPr lang="en-US" dirty="0"/>
              <a:t>Also called heterotrophs</a:t>
            </a:r>
          </a:p>
          <a:p>
            <a:pPr lvl="2"/>
            <a:r>
              <a:rPr lang="en-US" dirty="0"/>
              <a:t>Make up the higher trophic steps, biomass gets smaller</a:t>
            </a:r>
          </a:p>
        </p:txBody>
      </p:sp>
    </p:spTree>
    <p:extLst>
      <p:ext uri="{BB962C8B-B14F-4D97-AF65-F5344CB8AC3E}">
        <p14:creationId xmlns:p14="http://schemas.microsoft.com/office/powerpoint/2010/main" val="3104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Photosynthesis: process of taking light energy and converting it to glucose</a:t>
            </a:r>
          </a:p>
          <a:p>
            <a:pPr lvl="1"/>
            <a:r>
              <a:rPr lang="en-US" dirty="0"/>
              <a:t>Carried out by plants, algae and some bacteria</a:t>
            </a:r>
          </a:p>
          <a:p>
            <a:pPr lvl="1"/>
            <a:r>
              <a:rPr lang="en-US" dirty="0"/>
              <a:t>Takes place in chloroplasts (highest number in the leaves)</a:t>
            </a:r>
          </a:p>
          <a:p>
            <a:pPr lvl="2"/>
            <a:r>
              <a:rPr lang="en-US" dirty="0"/>
              <a:t>Contain the pigment chlorophyll – allows for absorption</a:t>
            </a:r>
          </a:p>
          <a:p>
            <a:pPr lvl="3"/>
            <a:r>
              <a:rPr lang="en-US" dirty="0"/>
              <a:t>Pigments reflect and absorb light waves</a:t>
            </a:r>
          </a:p>
          <a:p>
            <a:pPr lvl="3"/>
            <a:r>
              <a:rPr lang="en-US" dirty="0"/>
              <a:t>Chlorophyll is green because of the light wavelength that is reflected</a:t>
            </a:r>
          </a:p>
        </p:txBody>
      </p:sp>
    </p:spTree>
    <p:extLst>
      <p:ext uri="{BB962C8B-B14F-4D97-AF65-F5344CB8AC3E}">
        <p14:creationId xmlns:p14="http://schemas.microsoft.com/office/powerpoint/2010/main" val="428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phases of photosynthesis:</a:t>
            </a:r>
          </a:p>
          <a:p>
            <a:pPr lvl="1"/>
            <a:r>
              <a:rPr lang="en-US" dirty="0"/>
              <a:t>Light reactions: thylakoid membranes absorb light energy and water to produce ATP and NADPH (necessary to drive the production of glucose during the dark reactions)</a:t>
            </a:r>
          </a:p>
          <a:p>
            <a:pPr lvl="1"/>
            <a:r>
              <a:rPr lang="en-US" dirty="0"/>
              <a:t>Dark reactions: NADPH and ATP are used to power the process of breaking down CO</a:t>
            </a:r>
            <a:r>
              <a:rPr lang="en-US" baseline="-25000" dirty="0"/>
              <a:t>2</a:t>
            </a:r>
            <a:r>
              <a:rPr lang="en-US" dirty="0"/>
              <a:t> to glucose; also called the Calvin Cycle</a:t>
            </a:r>
          </a:p>
        </p:txBody>
      </p:sp>
    </p:spTree>
    <p:extLst>
      <p:ext uri="{BB962C8B-B14F-4D97-AF65-F5344CB8AC3E}">
        <p14:creationId xmlns:p14="http://schemas.microsoft.com/office/powerpoint/2010/main" val="2167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7215" y="2"/>
            <a:ext cx="966787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0300" y="207963"/>
            <a:ext cx="393700" cy="565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0738" y="207963"/>
            <a:ext cx="703262" cy="2079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8038" y="146052"/>
            <a:ext cx="703262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5778" name="Picture 1" descr="5 2013 Bio 5 Cellular Processes.07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3181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100585" y="3055134"/>
            <a:ext cx="2526235" cy="3040866"/>
            <a:chOff x="2624584" y="3055134"/>
            <a:chExt cx="2526235" cy="3040866"/>
          </a:xfrm>
        </p:grpSpPr>
        <p:grpSp>
          <p:nvGrpSpPr>
            <p:cNvPr id="28" name="Group 27"/>
            <p:cNvGrpSpPr/>
            <p:nvPr/>
          </p:nvGrpSpPr>
          <p:grpSpPr>
            <a:xfrm>
              <a:off x="2624584" y="3055134"/>
              <a:ext cx="2526235" cy="1821666"/>
              <a:chOff x="2624584" y="3055134"/>
              <a:chExt cx="2526235" cy="182166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2624584" y="3093796"/>
                <a:ext cx="1166646" cy="1783004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3811500" y="3055134"/>
                <a:ext cx="40541" cy="1798769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831771" y="3125328"/>
                <a:ext cx="1319048" cy="1751472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2624584" y="4876800"/>
              <a:ext cx="2177143" cy="1219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Reactants</a:t>
              </a:r>
            </a:p>
          </p:txBody>
        </p:sp>
      </p:grpSp>
      <p:grpSp>
        <p:nvGrpSpPr>
          <p:cNvPr id="75780" name="Group 75779"/>
          <p:cNvGrpSpPr/>
          <p:nvPr/>
        </p:nvGrpSpPr>
        <p:grpSpPr>
          <a:xfrm>
            <a:off x="6297726" y="2823760"/>
            <a:ext cx="2586908" cy="2861687"/>
            <a:chOff x="7821726" y="2823759"/>
            <a:chExt cx="2586908" cy="2861687"/>
          </a:xfrm>
        </p:grpSpPr>
        <p:pic>
          <p:nvPicPr>
            <p:cNvPr id="75776" name="Picture 757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3506" y="2823759"/>
              <a:ext cx="1083408" cy="1541773"/>
            </a:xfrm>
            <a:prstGeom prst="rect">
              <a:avLst/>
            </a:prstGeom>
          </p:spPr>
        </p:pic>
        <p:pic>
          <p:nvPicPr>
            <p:cNvPr id="75777" name="Picture 757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125086">
              <a:off x="9048955" y="2786203"/>
              <a:ext cx="1122275" cy="1597083"/>
            </a:xfrm>
            <a:prstGeom prst="rect">
              <a:avLst/>
            </a:prstGeom>
          </p:spPr>
        </p:pic>
        <p:sp>
          <p:nvSpPr>
            <p:cNvPr id="75779" name="Rectangle 75778"/>
            <p:cNvSpPr/>
            <p:nvPr/>
          </p:nvSpPr>
          <p:spPr>
            <a:xfrm>
              <a:off x="7821726" y="4303321"/>
              <a:ext cx="2547257" cy="13821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1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5 2013 Bio 5 Cellular Processes.0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77215" y="2"/>
            <a:ext cx="966787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0300" y="207963"/>
            <a:ext cx="393700" cy="565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0738" y="207963"/>
            <a:ext cx="703262" cy="2079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8038" y="146052"/>
            <a:ext cx="703262" cy="207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1" y="3162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Bioenergy Flow Chart Photosynthesis –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7729" y="1429134"/>
            <a:ext cx="4194223" cy="34930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Draw and label a visual flow chart that uses the terms to your right to describe the steps of photosynthesis from start to finish AND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chemeClr val="bg2"/>
                </a:solidFill>
              </a:rPr>
              <a:t>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400" dirty="0" smtClean="0"/>
              <a:t>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49454" y="1455102"/>
            <a:ext cx="4527122" cy="4351338"/>
          </a:xfrm>
        </p:spPr>
        <p:txBody>
          <a:bodyPr numCol="2">
            <a:noAutofit/>
          </a:bodyPr>
          <a:lstStyle/>
          <a:p>
            <a:r>
              <a:rPr lang="en-US" sz="2400" dirty="0" smtClean="0"/>
              <a:t>Light Energy</a:t>
            </a:r>
          </a:p>
          <a:p>
            <a:r>
              <a:rPr lang="en-US" sz="2400" dirty="0" smtClean="0"/>
              <a:t>Chloroplast</a:t>
            </a:r>
          </a:p>
          <a:p>
            <a:r>
              <a:rPr lang="en-US" sz="2400" dirty="0" smtClean="0"/>
              <a:t>Chlorophyll</a:t>
            </a:r>
          </a:p>
          <a:p>
            <a:r>
              <a:rPr lang="en-US" sz="2400" dirty="0" smtClean="0"/>
              <a:t>Enzymes</a:t>
            </a:r>
          </a:p>
          <a:p>
            <a:r>
              <a:rPr lang="en-US" sz="2400" dirty="0" smtClean="0"/>
              <a:t>Carbon  Dioxide</a:t>
            </a:r>
          </a:p>
          <a:p>
            <a:r>
              <a:rPr lang="en-US" sz="2400" dirty="0" smtClean="0"/>
              <a:t>Water</a:t>
            </a:r>
          </a:p>
          <a:p>
            <a:r>
              <a:rPr lang="en-US" sz="2400" dirty="0" smtClean="0"/>
              <a:t>Glucose</a:t>
            </a:r>
          </a:p>
          <a:p>
            <a:r>
              <a:rPr lang="en-US" sz="2400" dirty="0" smtClean="0"/>
              <a:t>Oxygen Gas</a:t>
            </a:r>
          </a:p>
          <a:p>
            <a:r>
              <a:rPr lang="en-US" sz="2400" dirty="0" smtClean="0"/>
              <a:t>Hydrogen</a:t>
            </a:r>
          </a:p>
          <a:p>
            <a:r>
              <a:rPr lang="en-US" sz="2400" dirty="0" smtClean="0"/>
              <a:t>Light Dependent Reactions</a:t>
            </a:r>
          </a:p>
          <a:p>
            <a:r>
              <a:rPr lang="en-US" sz="2400" dirty="0" smtClean="0"/>
              <a:t>Calvin Cycle (Light Independent Reaction)</a:t>
            </a:r>
          </a:p>
          <a:p>
            <a:r>
              <a:rPr lang="en-US" sz="2400" dirty="0" smtClean="0"/>
              <a:t>Thylakoids</a:t>
            </a:r>
          </a:p>
          <a:p>
            <a:r>
              <a:rPr lang="en-US" sz="2400" dirty="0" smtClean="0"/>
              <a:t>Stroma</a:t>
            </a:r>
          </a:p>
          <a:p>
            <a:r>
              <a:rPr lang="en-US" sz="2400" dirty="0" smtClean="0"/>
              <a:t>ATP</a:t>
            </a:r>
          </a:p>
          <a:p>
            <a:r>
              <a:rPr lang="en-US" sz="2400" dirty="0" smtClean="0"/>
              <a:t>ADP</a:t>
            </a:r>
          </a:p>
          <a:p>
            <a:r>
              <a:rPr lang="en-US" sz="2400" dirty="0" smtClean="0"/>
              <a:t>NADP</a:t>
            </a:r>
          </a:p>
          <a:p>
            <a:r>
              <a:rPr lang="en-US" sz="2400" dirty="0" smtClean="0"/>
              <a:t>NADPH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" y="3721994"/>
            <a:ext cx="4434623" cy="31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863</Words>
  <Application>Microsoft Office PowerPoint</Application>
  <PresentationFormat>On-screen Show (4:3)</PresentationFormat>
  <Paragraphs>141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Century Gothic</vt:lpstr>
      <vt:lpstr>Wingdings 2</vt:lpstr>
      <vt:lpstr>Austin</vt:lpstr>
      <vt:lpstr>Cell Cycle &amp; Mitosis Quiz </vt:lpstr>
      <vt:lpstr>Photosynthesis</vt:lpstr>
      <vt:lpstr>Photosynthesis</vt:lpstr>
      <vt:lpstr>Photosynthesis</vt:lpstr>
      <vt:lpstr>Photosynthesis</vt:lpstr>
      <vt:lpstr>Photosynthesis</vt:lpstr>
      <vt:lpstr>PowerPoint Presentation</vt:lpstr>
      <vt:lpstr>PowerPoint Presentation</vt:lpstr>
      <vt:lpstr>Bioenergy Flow Chart Photosynthesis – Activity</vt:lpstr>
      <vt:lpstr>Photosynthesis and Elodea Lab - Handout</vt:lpstr>
      <vt:lpstr>Cellular Respiration</vt:lpstr>
      <vt:lpstr>Cellular Respiration</vt:lpstr>
      <vt:lpstr>What is this ATP, and why should I care?</vt:lpstr>
      <vt:lpstr>What is this ATP, and why should I care?</vt:lpstr>
      <vt:lpstr>Bioenergy Flow Chart - Handout</vt:lpstr>
      <vt:lpstr>Cell Respiration Why?</vt:lpstr>
      <vt:lpstr>PowerPoint Presentation</vt:lpstr>
      <vt:lpstr>PowerPoint Presentation</vt:lpstr>
      <vt:lpstr>Location </vt:lpstr>
      <vt:lpstr>Steps of Cell Respiration</vt:lpstr>
      <vt:lpstr>Cellular Respiration</vt:lpstr>
      <vt:lpstr>Cellular Respiration</vt:lpstr>
      <vt:lpstr>Cellular Respiration</vt:lpstr>
      <vt:lpstr>Cellular Respiration</vt:lpstr>
      <vt:lpstr>Cellular Respiration</vt:lpstr>
      <vt:lpstr>Bioenergy Flow Chart – Activity</vt:lpstr>
      <vt:lpstr>Alcoholic and Lactic Acid Fermentation Lab - Handout</vt:lpstr>
      <vt:lpstr>Cellular Respiration and Photosynthesis Comparison - Handout</vt:lpstr>
    </vt:vector>
  </TitlesOfParts>
  <Company>Lincoln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Lambert iii, Delbert</dc:creator>
  <cp:lastModifiedBy>Moss, Madison</cp:lastModifiedBy>
  <cp:revision>25</cp:revision>
  <dcterms:created xsi:type="dcterms:W3CDTF">2016-03-14T17:17:18Z</dcterms:created>
  <dcterms:modified xsi:type="dcterms:W3CDTF">2018-10-17T16:09:57Z</dcterms:modified>
</cp:coreProperties>
</file>