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2" r:id="rId1"/>
  </p:sldMasterIdLst>
  <p:notesMasterIdLst>
    <p:notesMasterId r:id="rId33"/>
  </p:notesMasterIdLst>
  <p:sldIdLst>
    <p:sldId id="256" r:id="rId2"/>
    <p:sldId id="309" r:id="rId3"/>
    <p:sldId id="310" r:id="rId4"/>
    <p:sldId id="306" r:id="rId5"/>
    <p:sldId id="313" r:id="rId6"/>
    <p:sldId id="282" r:id="rId7"/>
    <p:sldId id="283" r:id="rId8"/>
    <p:sldId id="284" r:id="rId9"/>
    <p:sldId id="299" r:id="rId10"/>
    <p:sldId id="285" r:id="rId11"/>
    <p:sldId id="286" r:id="rId12"/>
    <p:sldId id="287" r:id="rId13"/>
    <p:sldId id="288" r:id="rId14"/>
    <p:sldId id="289" r:id="rId15"/>
    <p:sldId id="290" r:id="rId16"/>
    <p:sldId id="300" r:id="rId17"/>
    <p:sldId id="291" r:id="rId18"/>
    <p:sldId id="316" r:id="rId19"/>
    <p:sldId id="312" r:id="rId20"/>
    <p:sldId id="292" r:id="rId21"/>
    <p:sldId id="304" r:id="rId22"/>
    <p:sldId id="301" r:id="rId23"/>
    <p:sldId id="303" r:id="rId24"/>
    <p:sldId id="302" r:id="rId25"/>
    <p:sldId id="295" r:id="rId26"/>
    <p:sldId id="296" r:id="rId27"/>
    <p:sldId id="297" r:id="rId28"/>
    <p:sldId id="298" r:id="rId29"/>
    <p:sldId id="315" r:id="rId30"/>
    <p:sldId id="311" r:id="rId31"/>
    <p:sldId id="31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026" autoAdjust="0"/>
  </p:normalViewPr>
  <p:slideViewPr>
    <p:cSldViewPr snapToGrid="0">
      <p:cViewPr varScale="1">
        <p:scale>
          <a:sx n="84" d="100"/>
          <a:sy n="84" d="100"/>
        </p:scale>
        <p:origin x="7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86B39-50F8-40A6-901E-89131919E4CE}" type="datetimeFigureOut">
              <a:rPr lang="en-US" smtClean="0"/>
              <a:t>4/9/2018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4FF5E-B5DF-49AA-AEB0-E9B444F7BED4}" type="slidenum">
              <a:rPr lang="en-US" smtClean="0"/>
              <a:t>‹#›</a:t>
            </a:fld>
            <a:endParaRPr lang="en-US"/>
          </a:p>
        </p:txBody>
      </p:sp>
    </p:spTree>
    <p:extLst>
      <p:ext uri="{BB962C8B-B14F-4D97-AF65-F5344CB8AC3E}">
        <p14:creationId xmlns:p14="http://schemas.microsoft.com/office/powerpoint/2010/main" val="346606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5586B75A-687E-405C-8A0B-8D00578BA2C3}" type="datetimeFigureOut">
              <a:rPr lang="en-US" smtClean="0"/>
              <a:pPr/>
              <a:t>4/9/2018</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4FAB73BC-B049-4115-A692-8D63A059BFB8}" type="slidenum">
              <a:rPr lang="en-US" smtClean="0"/>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958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197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6317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959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5586B75A-687E-405C-8A0B-8D00578BA2C3}" type="datetimeFigureOut">
              <a:rPr lang="en-US" smtClean="0"/>
              <a:pPr/>
              <a:t>4/9/2018</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4FAB73BC-B049-4115-A692-8D63A059BFB8}" type="slidenum">
              <a:rPr lang="en-US" smtClean="0"/>
              <a:pPr/>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13189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57263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75921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4/9/2018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170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4/9/2018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320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fld id="{5586B75A-687E-405C-8A0B-8D00578BA2C3}" type="datetimeFigureOut">
              <a:rPr lang="en-US" smtClean="0"/>
              <a:pPr/>
              <a:t>4/9/2018</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4FAB73BC-B049-4115-A692-8D63A059BFB8}" type="slidenum">
              <a:rPr lang="en-US" smtClean="0"/>
              <a:pPr/>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302323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fld id="{5586B75A-687E-405C-8A0B-8D00578BA2C3}" type="datetimeFigureOut">
              <a:rPr lang="en-US" smtClean="0"/>
              <a:pPr/>
              <a:t>4/9/2018</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4FAB73BC-B049-4115-A692-8D63A059BFB8}" type="slidenum">
              <a:rPr lang="en-US" smtClean="0"/>
              <a:pPr/>
              <a:t>‹#›</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757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5586B75A-687E-405C-8A0B-8D00578BA2C3}" type="datetimeFigureOut">
              <a:rPr lang="en-US" smtClean="0"/>
              <a:pPr/>
              <a:t>4/9/2018</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FAB73BC-B049-4115-A692-8D63A059BFB8}" type="slidenum">
              <a:rPr lang="en-US" smtClean="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7232978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m2yKhdRxRi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h5mJbP23Bu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Protein synthesis</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8644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Transcription</a:t>
            </a:r>
            <a:endParaRPr lang="en-US" dirty="0"/>
          </a:p>
        </p:txBody>
      </p:sp>
      <p:sp>
        <p:nvSpPr>
          <p:cNvPr id="3" name="Content Placeholder 2"/>
          <p:cNvSpPr>
            <a:spLocks noGrp="1"/>
          </p:cNvSpPr>
          <p:nvPr>
            <p:ph idx="1"/>
          </p:nvPr>
        </p:nvSpPr>
        <p:spPr/>
        <p:txBody>
          <a:bodyPr/>
          <a:lstStyle/>
          <a:p>
            <a:r>
              <a:rPr lang="en-US"/>
              <a:t>RNA: Ribonucleic acid</a:t>
            </a:r>
          </a:p>
          <a:p>
            <a:pPr lvl="1"/>
            <a:r>
              <a:rPr lang="en-US"/>
              <a:t>Vital for protein synthesis</a:t>
            </a:r>
          </a:p>
          <a:p>
            <a:r>
              <a:rPr lang="en-US"/>
              <a:t>Single stranded</a:t>
            </a:r>
          </a:p>
          <a:p>
            <a:r>
              <a:rPr lang="en-US"/>
              <a:t>Still composed of nucleotides like DNA, but each nucleotide contains:</a:t>
            </a:r>
          </a:p>
          <a:p>
            <a:pPr lvl="1"/>
            <a:r>
              <a:rPr lang="en-US"/>
              <a:t>Ribose sugar (5-Carbon)</a:t>
            </a:r>
          </a:p>
          <a:p>
            <a:pPr lvl="1"/>
            <a:r>
              <a:rPr lang="en-US"/>
              <a:t>Phosphate group</a:t>
            </a:r>
          </a:p>
          <a:p>
            <a:pPr lvl="1"/>
            <a:r>
              <a:rPr lang="en-US"/>
              <a:t>Nitrogen base</a:t>
            </a:r>
          </a:p>
          <a:p>
            <a:pPr lvl="2"/>
            <a:r>
              <a:rPr lang="en-US"/>
              <a:t>G, C, A, U (replaces T)</a:t>
            </a:r>
            <a:endParaRPr lang="en-US" dirty="0"/>
          </a:p>
        </p:txBody>
      </p:sp>
    </p:spTree>
    <p:extLst>
      <p:ext uri="{BB962C8B-B14F-4D97-AF65-F5344CB8AC3E}">
        <p14:creationId xmlns:p14="http://schemas.microsoft.com/office/powerpoint/2010/main" val="588052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Transcription</a:t>
            </a:r>
            <a:endParaRPr lang="en-US" dirty="0"/>
          </a:p>
        </p:txBody>
      </p:sp>
      <p:sp>
        <p:nvSpPr>
          <p:cNvPr id="3" name="Content Placeholder 2"/>
          <p:cNvSpPr>
            <a:spLocks noGrp="1"/>
          </p:cNvSpPr>
          <p:nvPr>
            <p:ph idx="1"/>
          </p:nvPr>
        </p:nvSpPr>
        <p:spPr/>
        <p:txBody>
          <a:bodyPr/>
          <a:lstStyle/>
          <a:p>
            <a:r>
              <a:rPr lang="en-US"/>
              <a:t>3 Forms of RNA:</a:t>
            </a:r>
          </a:p>
          <a:p>
            <a:pPr lvl="1"/>
            <a:r>
              <a:rPr lang="en-US"/>
              <a:t>mRNA (messenger RNA)</a:t>
            </a:r>
          </a:p>
          <a:p>
            <a:pPr lvl="2"/>
            <a:r>
              <a:rPr lang="en-US"/>
              <a:t>Takes message from the DNA in the nucleus to the ribosome (the site of protein synthesis/translation)</a:t>
            </a:r>
          </a:p>
          <a:p>
            <a:pPr lvl="1"/>
            <a:r>
              <a:rPr lang="en-US"/>
              <a:t>rRNA (ribosomal RNA)</a:t>
            </a:r>
          </a:p>
          <a:p>
            <a:pPr lvl="2"/>
            <a:r>
              <a:rPr lang="en-US"/>
              <a:t>Compose ribosomes, decode mRNA</a:t>
            </a:r>
          </a:p>
          <a:p>
            <a:pPr lvl="1"/>
            <a:r>
              <a:rPr lang="en-US"/>
              <a:t>tRNA (transfer RNA)</a:t>
            </a:r>
          </a:p>
          <a:p>
            <a:pPr lvl="2"/>
            <a:r>
              <a:rPr lang="en-US"/>
              <a:t>Responsible for composing anticodons in the production of proteins</a:t>
            </a:r>
            <a:endParaRPr lang="en-US" dirty="0"/>
          </a:p>
        </p:txBody>
      </p:sp>
    </p:spTree>
    <p:extLst>
      <p:ext uri="{BB962C8B-B14F-4D97-AF65-F5344CB8AC3E}">
        <p14:creationId xmlns:p14="http://schemas.microsoft.com/office/powerpoint/2010/main" val="855573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Transcription REVIEW</a:t>
            </a:r>
            <a:endParaRPr lang="en-US" dirty="0"/>
          </a:p>
        </p:txBody>
      </p:sp>
      <p:sp>
        <p:nvSpPr>
          <p:cNvPr id="3" name="Content Placeholder 2"/>
          <p:cNvSpPr>
            <a:spLocks noGrp="1"/>
          </p:cNvSpPr>
          <p:nvPr>
            <p:ph idx="1"/>
          </p:nvPr>
        </p:nvSpPr>
        <p:spPr/>
        <p:txBody>
          <a:bodyPr/>
          <a:lstStyle/>
          <a:p>
            <a:r>
              <a:rPr lang="en-US"/>
              <a:t>Occurs in the nucleus</a:t>
            </a:r>
          </a:p>
          <a:p>
            <a:r>
              <a:rPr lang="en-US"/>
              <a:t>Double stranded DNA to single stranded RNA</a:t>
            </a:r>
          </a:p>
          <a:p>
            <a:r>
              <a:rPr lang="en-US"/>
              <a:t>U replaces T, but still matches with A</a:t>
            </a:r>
          </a:p>
          <a:p>
            <a:r>
              <a:rPr lang="en-US"/>
              <a:t>mRNA is able to leave the nucleus ribosome in order to being step 2 (translation)</a:t>
            </a:r>
            <a:endParaRPr lang="en-US" dirty="0"/>
          </a:p>
        </p:txBody>
      </p:sp>
    </p:spTree>
    <p:extLst>
      <p:ext uri="{BB962C8B-B14F-4D97-AF65-F5344CB8AC3E}">
        <p14:creationId xmlns:p14="http://schemas.microsoft.com/office/powerpoint/2010/main" val="111381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translation</a:t>
            </a:r>
            <a:endParaRPr lang="en-US" dirty="0"/>
          </a:p>
        </p:txBody>
      </p:sp>
      <p:sp>
        <p:nvSpPr>
          <p:cNvPr id="3" name="Content Placeholder 2"/>
          <p:cNvSpPr>
            <a:spLocks noGrp="1"/>
          </p:cNvSpPr>
          <p:nvPr>
            <p:ph idx="1"/>
          </p:nvPr>
        </p:nvSpPr>
        <p:spPr/>
        <p:txBody>
          <a:bodyPr/>
          <a:lstStyle/>
          <a:p>
            <a:r>
              <a:rPr lang="en-US"/>
              <a:t>STEP 2 (Translation): “Translating” the script into the language of proteins</a:t>
            </a:r>
          </a:p>
          <a:p>
            <a:pPr lvl="1"/>
            <a:r>
              <a:rPr lang="en-US"/>
              <a:t>Transcription occurs using original DNA in the nucleus. The mRNA then leaves the nucleus and travels to the ribosome, where translation decodes the 3-base codons into amino acids and assembles them into proteins</a:t>
            </a:r>
            <a:endParaRPr lang="en-US" dirty="0"/>
          </a:p>
        </p:txBody>
      </p:sp>
      <p:pic>
        <p:nvPicPr>
          <p:cNvPr id="4" name="Picture 3" descr="http://s3.amazonaws.com/chegg.media.images/board/eb8/eb8a25ef-b81a-4d02-843e-001710d33e11-original.png"/>
          <p:cNvPicPr>
            <a:picLocks noChangeAspect="1"/>
          </p:cNvPicPr>
          <p:nvPr/>
        </p:nvPicPr>
        <p:blipFill rotWithShape="1">
          <a:blip r:embed="rId2">
            <a:extLst>
              <a:ext uri="{28A0092B-C50C-407E-A947-70E740481C1C}">
                <a14:useLocalDpi xmlns:a14="http://schemas.microsoft.com/office/drawing/2010/main" val="0"/>
              </a:ext>
            </a:extLst>
          </a:blip>
          <a:srcRect t="38712" r="3639" b="9414"/>
          <a:stretch/>
        </p:blipFill>
        <p:spPr bwMode="auto">
          <a:xfrm>
            <a:off x="2183895" y="4480560"/>
            <a:ext cx="5143468" cy="2194560"/>
          </a:xfrm>
          <a:prstGeom prst="rect">
            <a:avLst/>
          </a:prstGeom>
          <a:noFill/>
          <a:ln>
            <a:noFill/>
          </a:ln>
          <a:extLst>
            <a:ext uri="{53640926-AAD7-44d8-BBD7-CCE9431645EC}">
              <a14:shadowObscured xmlns:lc="http://schemas.openxmlformats.org/drawingml/2006/lockedCanvas"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wne="http://schemas.microsoft.com/office/word/2006/wordml" xmlns:wp="http://schemas.openxmlformats.org/drawingml/2006/wordprocessingDrawing" xmlns:m="http://schemas.openxmlformats.org/officeDocument/2006/math" xmlns:ve="http://schemas.openxmlformats.org/markup-compatibility/2006"/>
            </a:ext>
          </a:extLst>
        </p:spPr>
      </p:pic>
    </p:spTree>
    <p:extLst>
      <p:ext uri="{BB962C8B-B14F-4D97-AF65-F5344CB8AC3E}">
        <p14:creationId xmlns:p14="http://schemas.microsoft.com/office/powerpoint/2010/main" val="1114853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translation</a:t>
            </a:r>
            <a:endParaRPr lang="en-US" dirty="0"/>
          </a:p>
        </p:txBody>
      </p:sp>
      <p:sp>
        <p:nvSpPr>
          <p:cNvPr id="3" name="Content Placeholder 2"/>
          <p:cNvSpPr>
            <a:spLocks noGrp="1"/>
          </p:cNvSpPr>
          <p:nvPr>
            <p:ph idx="1"/>
          </p:nvPr>
        </p:nvSpPr>
        <p:spPr/>
        <p:txBody>
          <a:bodyPr/>
          <a:lstStyle/>
          <a:p>
            <a:r>
              <a:rPr lang="en-US"/>
              <a:t>Once the mRNA is made from the original DNA, it leaves the nucleus in order to begin translation</a:t>
            </a:r>
          </a:p>
          <a:p>
            <a:pPr lvl="1"/>
            <a:r>
              <a:rPr lang="en-US"/>
              <a:t>AKA: protein synthesis</a:t>
            </a:r>
          </a:p>
          <a:p>
            <a:r>
              <a:rPr lang="en-US"/>
              <a:t>Must travel to the ribosome</a:t>
            </a:r>
          </a:p>
          <a:p>
            <a:pPr lvl="1"/>
            <a:r>
              <a:rPr lang="en-US"/>
              <a:t>Located within the cytoplasm</a:t>
            </a:r>
            <a:endParaRPr lang="en-US" dirty="0"/>
          </a:p>
        </p:txBody>
      </p:sp>
    </p:spTree>
    <p:extLst>
      <p:ext uri="{BB962C8B-B14F-4D97-AF65-F5344CB8AC3E}">
        <p14:creationId xmlns:p14="http://schemas.microsoft.com/office/powerpoint/2010/main" val="3288644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Translation</a:t>
            </a:r>
            <a:endParaRPr lang="en-US" dirty="0"/>
          </a:p>
        </p:txBody>
      </p:sp>
      <p:sp>
        <p:nvSpPr>
          <p:cNvPr id="3" name="Content Placeholder 2"/>
          <p:cNvSpPr>
            <a:spLocks noGrp="1"/>
          </p:cNvSpPr>
          <p:nvPr>
            <p:ph idx="1"/>
          </p:nvPr>
        </p:nvSpPr>
        <p:spPr/>
        <p:txBody>
          <a:bodyPr>
            <a:normAutofit fontScale="85000" lnSpcReduction="10000"/>
          </a:bodyPr>
          <a:lstStyle/>
          <a:p>
            <a:pPr marL="457200" indent="-457200">
              <a:buFont typeface="+mj-lt"/>
              <a:buAutoNum type="arabicPeriod"/>
            </a:pPr>
            <a:r>
              <a:rPr lang="en-US" dirty="0"/>
              <a:t>mRNA leaves the nucleus</a:t>
            </a:r>
          </a:p>
          <a:p>
            <a:pPr marL="457200" indent="-457200">
              <a:buFont typeface="+mj-lt"/>
              <a:buAutoNum type="arabicPeriod"/>
            </a:pPr>
            <a:r>
              <a:rPr lang="en-US" dirty="0"/>
              <a:t>mRNA lands on a ribosome</a:t>
            </a:r>
          </a:p>
          <a:p>
            <a:pPr marL="457200" indent="-457200">
              <a:buFont typeface="+mj-lt"/>
              <a:buAutoNum type="arabicPeriod"/>
            </a:pPr>
            <a:r>
              <a:rPr lang="en-US" dirty="0"/>
              <a:t>The ribosome “reads” the mRNA by using codons</a:t>
            </a:r>
          </a:p>
          <a:p>
            <a:pPr lvl="1"/>
            <a:r>
              <a:rPr lang="en-US" dirty="0"/>
              <a:t>Codon: 3 RNA nucleotides that code for an amino acid</a:t>
            </a:r>
          </a:p>
          <a:p>
            <a:pPr marL="457200" indent="-457200">
              <a:buFont typeface="+mj-lt"/>
              <a:buAutoNum type="arabicPeriod"/>
            </a:pPr>
            <a:r>
              <a:rPr lang="en-US" dirty="0"/>
              <a:t>Each codon codes for a different amino acid</a:t>
            </a:r>
          </a:p>
          <a:p>
            <a:pPr lvl="1"/>
            <a:r>
              <a:rPr lang="en-US" dirty="0"/>
              <a:t>The amino acids are brought to the ribosome by </a:t>
            </a:r>
            <a:r>
              <a:rPr lang="en-US" dirty="0" err="1"/>
              <a:t>tRNA</a:t>
            </a:r>
            <a:r>
              <a:rPr lang="en-US" dirty="0"/>
              <a:t>. In order for the amino acid to be left at the ribosome, the anticodon must match with a mRNA codon.</a:t>
            </a:r>
          </a:p>
          <a:p>
            <a:pPr marL="457200" indent="-457200">
              <a:buFont typeface="+mj-lt"/>
              <a:buAutoNum type="arabicPeriod"/>
            </a:pPr>
            <a:r>
              <a:rPr lang="en-US" dirty="0"/>
              <a:t>Materials for each amino acid are assembled. The amino acid is removed by an enzyme.</a:t>
            </a:r>
          </a:p>
          <a:p>
            <a:pPr marL="457200" indent="-457200">
              <a:buFont typeface="+mj-lt"/>
              <a:buAutoNum type="arabicPeriod"/>
            </a:pPr>
            <a:r>
              <a:rPr lang="en-US" dirty="0"/>
              <a:t>Amino acids link up to form proteins</a:t>
            </a:r>
          </a:p>
          <a:p>
            <a:pPr lvl="1"/>
            <a:r>
              <a:rPr lang="en-US" dirty="0"/>
              <a:t>Use peptide bonds = polypeptides</a:t>
            </a:r>
          </a:p>
        </p:txBody>
      </p:sp>
    </p:spTree>
    <p:extLst>
      <p:ext uri="{BB962C8B-B14F-4D97-AF65-F5344CB8AC3E}">
        <p14:creationId xmlns:p14="http://schemas.microsoft.com/office/powerpoint/2010/main" val="194522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Written Response </a:t>
            </a:r>
            <a:r>
              <a:rPr lang="en-US" dirty="0" smtClean="0"/>
              <a:t>#12: </a:t>
            </a:r>
            <a:r>
              <a:rPr lang="en-US" dirty="0"/>
              <a:t>Write the mRNA sequence and translate to </a:t>
            </a:r>
            <a:r>
              <a:rPr lang="en-US" dirty="0" err="1"/>
              <a:t>tRNA</a:t>
            </a:r>
            <a:r>
              <a:rPr lang="en-US" dirty="0"/>
              <a:t> anticodon</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667" t="52856" r="3184" b="32656"/>
          <a:stretch/>
        </p:blipFill>
        <p:spPr bwMode="auto">
          <a:xfrm>
            <a:off x="0" y="3138408"/>
            <a:ext cx="9087944" cy="272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92502" y="5073886"/>
            <a:ext cx="6934200" cy="646331"/>
          </a:xfrm>
          <a:prstGeom prst="rect">
            <a:avLst/>
          </a:prstGeom>
          <a:noFill/>
        </p:spPr>
        <p:txBody>
          <a:bodyPr wrap="square" rtlCol="0">
            <a:spAutoFit/>
          </a:bodyPr>
          <a:lstStyle/>
          <a:p>
            <a:r>
              <a:rPr lang="en-US" sz="3600" b="1" dirty="0">
                <a:solidFill>
                  <a:srgbClr val="FF0000"/>
                </a:solidFill>
              </a:rPr>
              <a:t>A U  C   </a:t>
            </a:r>
            <a:r>
              <a:rPr lang="en-US" sz="3600" b="1" dirty="0" err="1">
                <a:solidFill>
                  <a:srgbClr val="FF0000"/>
                </a:solidFill>
              </a:rPr>
              <a:t>C</a:t>
            </a:r>
            <a:r>
              <a:rPr lang="en-US" sz="3600" b="1" dirty="0">
                <a:solidFill>
                  <a:srgbClr val="FF0000"/>
                </a:solidFill>
              </a:rPr>
              <a:t>  G  A    G U </a:t>
            </a:r>
            <a:r>
              <a:rPr lang="en-US" sz="3600" b="1" dirty="0" err="1">
                <a:solidFill>
                  <a:srgbClr val="FF0000"/>
                </a:solidFill>
              </a:rPr>
              <a:t>U</a:t>
            </a:r>
            <a:endParaRPr lang="en-US" sz="2800" b="1" dirty="0">
              <a:solidFill>
                <a:srgbClr val="FF0000"/>
              </a:solidFill>
            </a:endParaRPr>
          </a:p>
        </p:txBody>
      </p:sp>
    </p:spTree>
    <p:extLst>
      <p:ext uri="{BB962C8B-B14F-4D97-AF65-F5344CB8AC3E}">
        <p14:creationId xmlns:p14="http://schemas.microsoft.com/office/powerpoint/2010/main" val="25892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Translation</a:t>
            </a:r>
            <a:endParaRPr lang="en-US" dirty="0"/>
          </a:p>
        </p:txBody>
      </p:sp>
      <p:sp>
        <p:nvSpPr>
          <p:cNvPr id="3" name="Content Placeholder 2"/>
          <p:cNvSpPr>
            <a:spLocks noGrp="1"/>
          </p:cNvSpPr>
          <p:nvPr>
            <p:ph idx="1"/>
          </p:nvPr>
        </p:nvSpPr>
        <p:spPr/>
        <p:txBody>
          <a:bodyPr/>
          <a:lstStyle/>
          <a:p>
            <a:r>
              <a:rPr lang="en-US"/>
              <a:t>Proteins: Have many functions including growth/repair and gene expression</a:t>
            </a:r>
          </a:p>
          <a:p>
            <a:pPr lvl="1"/>
            <a:r>
              <a:rPr lang="en-US"/>
              <a:t>Important Proteins: insulin, hemoglobin, keratin, collagen, etc.</a:t>
            </a:r>
          </a:p>
          <a:p>
            <a:r>
              <a:rPr lang="en-US"/>
              <a:t>Proteins produced in each cell dictate the type of the cell and how your trait physically appear</a:t>
            </a:r>
          </a:p>
          <a:p>
            <a:pPr lvl="1"/>
            <a:r>
              <a:rPr lang="en-US"/>
              <a:t>Everything in life revolves around PROTEINS</a:t>
            </a:r>
          </a:p>
          <a:p>
            <a:pPr lvl="1"/>
            <a:r>
              <a:rPr lang="en-US"/>
              <a:t>Cells produce different types and amounts of proteins to respond to their environments</a:t>
            </a:r>
          </a:p>
          <a:p>
            <a:pPr lvl="1"/>
            <a:r>
              <a:rPr lang="en-US"/>
              <a:t>Can NOT occur without transcription &amp; translation</a:t>
            </a:r>
            <a:endParaRPr lang="en-US" dirty="0"/>
          </a:p>
        </p:txBody>
      </p:sp>
    </p:spTree>
    <p:extLst>
      <p:ext uri="{BB962C8B-B14F-4D97-AF65-F5344CB8AC3E}">
        <p14:creationId xmlns:p14="http://schemas.microsoft.com/office/powerpoint/2010/main" val="3423548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38758" y="12928"/>
            <a:ext cx="6845072" cy="6845072"/>
          </a:xfrm>
          <a:prstGeom prst="rect">
            <a:avLst/>
          </a:prstGeom>
        </p:spPr>
      </p:pic>
    </p:spTree>
    <p:extLst>
      <p:ext uri="{BB962C8B-B14F-4D97-AF65-F5344CB8AC3E}">
        <p14:creationId xmlns:p14="http://schemas.microsoft.com/office/powerpoint/2010/main" val="630301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Decoding DNA - Handout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05177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Giant Foldable - activity</a:t>
            </a:r>
            <a:endParaRPr lang="en-US" dirty="0"/>
          </a:p>
        </p:txBody>
      </p:sp>
      <p:sp>
        <p:nvSpPr>
          <p:cNvPr id="3" name="Content Placeholder 2"/>
          <p:cNvSpPr>
            <a:spLocks noGrp="1"/>
          </p:cNvSpPr>
          <p:nvPr>
            <p:ph idx="1"/>
          </p:nvPr>
        </p:nvSpPr>
        <p:spPr/>
        <p:txBody>
          <a:bodyPr/>
          <a:lstStyle/>
          <a:p>
            <a:r>
              <a:rPr lang="en-US" altLang="en-US"/>
              <a:t>Fold your paper so the two ends meet in the middle. Label Transcription on one side and Translation on the other.</a:t>
            </a:r>
          </a:p>
          <a:p>
            <a:endParaRPr lang="en-US" dirty="0"/>
          </a:p>
        </p:txBody>
      </p:sp>
    </p:spTree>
    <p:extLst>
      <p:ext uri="{BB962C8B-B14F-4D97-AF65-F5344CB8AC3E}">
        <p14:creationId xmlns:p14="http://schemas.microsoft.com/office/powerpoint/2010/main" val="270885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6 2013 Bio 6 DNA.06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177213" y="0"/>
            <a:ext cx="966787" cy="2079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8750300" y="207963"/>
            <a:ext cx="393700" cy="5651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8440738" y="207963"/>
            <a:ext cx="703262" cy="2079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8428038" y="201613"/>
            <a:ext cx="703262" cy="2079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69079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protein synthesis</a:t>
            </a:r>
          </a:p>
        </p:txBody>
      </p:sp>
      <p:sp>
        <p:nvSpPr>
          <p:cNvPr id="3" name="Content Placeholder 2"/>
          <p:cNvSpPr>
            <a:spLocks noGrp="1"/>
          </p:cNvSpPr>
          <p:nvPr>
            <p:ph idx="1"/>
          </p:nvPr>
        </p:nvSpPr>
        <p:spPr/>
        <p:txBody>
          <a:bodyPr>
            <a:normAutofit fontScale="92500"/>
          </a:bodyPr>
          <a:lstStyle/>
          <a:p>
            <a:r>
              <a:rPr lang="en-US" dirty="0"/>
              <a:t>Cells respond to their environments by producing different types and amounts of proteins</a:t>
            </a:r>
          </a:p>
          <a:p>
            <a:r>
              <a:rPr lang="en-US" dirty="0"/>
              <a:t>The cell produces proteins that are structural (forms part of cell materials) or functional (enzymes and hormones).</a:t>
            </a:r>
          </a:p>
          <a:p>
            <a:r>
              <a:rPr lang="en-US" dirty="0"/>
              <a:t>All of an organisms cells have the same DNA, but the cells differ on the expression of the genes.</a:t>
            </a:r>
          </a:p>
          <a:p>
            <a:r>
              <a:rPr lang="en-US" dirty="0"/>
              <a:t>Each individual in a sexually reproducing population has slightly different sequences of nucleotides in DNA when compared to other organisms of the same species. Different sequences lead to different proteins, which produce different traits. Ex: two humans with different eye color.</a:t>
            </a:r>
          </a:p>
        </p:txBody>
      </p:sp>
    </p:spTree>
    <p:extLst>
      <p:ext uri="{BB962C8B-B14F-4D97-AF65-F5344CB8AC3E}">
        <p14:creationId xmlns:p14="http://schemas.microsoft.com/office/powerpoint/2010/main" val="18049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synthesis</a:t>
            </a:r>
          </a:p>
        </p:txBody>
      </p:sp>
      <p:sp>
        <p:nvSpPr>
          <p:cNvPr id="3" name="Content Placeholder 2"/>
          <p:cNvSpPr>
            <a:spLocks noGrp="1"/>
          </p:cNvSpPr>
          <p:nvPr>
            <p:ph idx="1"/>
          </p:nvPr>
        </p:nvSpPr>
        <p:spPr/>
        <p:txBody>
          <a:bodyPr/>
          <a:lstStyle/>
          <a:p>
            <a:r>
              <a:rPr lang="en-US" dirty="0"/>
              <a:t>1 codon (3 RNA nucleotides) to make 1 amino acid</a:t>
            </a:r>
          </a:p>
          <a:p>
            <a:r>
              <a:rPr lang="en-US" dirty="0"/>
              <a:t>Some amino acids can be made with multiple codons</a:t>
            </a:r>
          </a:p>
          <a:p>
            <a:r>
              <a:rPr lang="en-US" dirty="0"/>
              <a:t>This means we can make the same proteins even if the proteins get changed a little</a:t>
            </a:r>
          </a:p>
        </p:txBody>
      </p:sp>
    </p:spTree>
    <p:extLst>
      <p:ext uri="{BB962C8B-B14F-4D97-AF65-F5344CB8AC3E}">
        <p14:creationId xmlns:p14="http://schemas.microsoft.com/office/powerpoint/2010/main" val="165166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 initiator codon</a:t>
            </a:r>
          </a:p>
        </p:txBody>
      </p:sp>
      <p:sp>
        <p:nvSpPr>
          <p:cNvPr id="3" name="Content Placeholder 2"/>
          <p:cNvSpPr>
            <a:spLocks noGrp="1"/>
          </p:cNvSpPr>
          <p:nvPr>
            <p:ph idx="1"/>
          </p:nvPr>
        </p:nvSpPr>
        <p:spPr/>
        <p:txBody>
          <a:bodyPr/>
          <a:lstStyle/>
          <a:p>
            <a:r>
              <a:rPr lang="en-US" dirty="0"/>
              <a:t>Codon that starts an amino acid sequence</a:t>
            </a:r>
          </a:p>
          <a:p>
            <a:pPr lvl="1"/>
            <a:r>
              <a:rPr lang="en-US" dirty="0"/>
              <a:t>Always AUG</a:t>
            </a:r>
          </a:p>
        </p:txBody>
      </p:sp>
      <p:pic>
        <p:nvPicPr>
          <p:cNvPr id="4" name="Picture 2" descr="http://www.paulcongregational.org/Road_Map/Go_Sig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665" y="3387223"/>
            <a:ext cx="2903855" cy="290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49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Stop Codon</a:t>
            </a:r>
          </a:p>
        </p:txBody>
      </p:sp>
      <p:sp>
        <p:nvSpPr>
          <p:cNvPr id="3" name="Content Placeholder 2"/>
          <p:cNvSpPr>
            <a:spLocks noGrp="1"/>
          </p:cNvSpPr>
          <p:nvPr>
            <p:ph idx="1"/>
          </p:nvPr>
        </p:nvSpPr>
        <p:spPr/>
        <p:txBody>
          <a:bodyPr/>
          <a:lstStyle/>
          <a:p>
            <a:r>
              <a:rPr lang="en-US" dirty="0"/>
              <a:t>Ends the sequence of amino acids</a:t>
            </a:r>
          </a:p>
          <a:p>
            <a:pPr lvl="1"/>
            <a:r>
              <a:rPr lang="en-US" dirty="0"/>
              <a:t>UAA</a:t>
            </a:r>
          </a:p>
          <a:p>
            <a:pPr lvl="1"/>
            <a:r>
              <a:rPr lang="en-US" dirty="0"/>
              <a:t>UAG</a:t>
            </a:r>
          </a:p>
          <a:p>
            <a:pPr lvl="1"/>
            <a:r>
              <a:rPr lang="en-US" dirty="0"/>
              <a:t>UGA</a:t>
            </a:r>
          </a:p>
        </p:txBody>
      </p:sp>
      <p:pic>
        <p:nvPicPr>
          <p:cNvPr id="4" name="Picture 2" descr="Stop Sign 2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328" y="302209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77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563563" y="1066800"/>
            <a:ext cx="8123237" cy="5451475"/>
          </a:xfrm>
          <a:prstGeom prst="rect">
            <a:avLst/>
          </a:prstGeom>
          <a:solidFill>
            <a:schemeClr val="bg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pic>
        <p:nvPicPr>
          <p:cNvPr id="70658"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489" y="1066800"/>
            <a:ext cx="813593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611188" y="2895600"/>
            <a:ext cx="909637" cy="12192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86" name="Rectangle 6"/>
          <p:cNvSpPr>
            <a:spLocks noChangeArrowheads="1"/>
          </p:cNvSpPr>
          <p:nvPr/>
        </p:nvSpPr>
        <p:spPr bwMode="auto">
          <a:xfrm>
            <a:off x="3505200" y="228600"/>
            <a:ext cx="2057400" cy="685800"/>
          </a:xfrm>
          <a:prstGeom prst="rect">
            <a:avLst/>
          </a:prstGeom>
          <a:solidFill>
            <a:schemeClr val="accent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a:t>CAG</a:t>
            </a:r>
          </a:p>
        </p:txBody>
      </p:sp>
      <p:sp>
        <p:nvSpPr>
          <p:cNvPr id="20487" name="Oval 7"/>
          <p:cNvSpPr>
            <a:spLocks noChangeArrowheads="1"/>
          </p:cNvSpPr>
          <p:nvPr/>
        </p:nvSpPr>
        <p:spPr bwMode="auto">
          <a:xfrm>
            <a:off x="41148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88" name="Oval 8"/>
          <p:cNvSpPr>
            <a:spLocks noChangeArrowheads="1"/>
          </p:cNvSpPr>
          <p:nvPr/>
        </p:nvSpPr>
        <p:spPr bwMode="auto">
          <a:xfrm>
            <a:off x="685800" y="1011238"/>
            <a:ext cx="685800" cy="685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89" name="Rectangle 9"/>
          <p:cNvSpPr>
            <a:spLocks noChangeArrowheads="1"/>
          </p:cNvSpPr>
          <p:nvPr/>
        </p:nvSpPr>
        <p:spPr bwMode="auto">
          <a:xfrm>
            <a:off x="1520825" y="2895600"/>
            <a:ext cx="6454775" cy="12192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90" name="Oval 10"/>
          <p:cNvSpPr>
            <a:spLocks noChangeArrowheads="1"/>
          </p:cNvSpPr>
          <p:nvPr/>
        </p:nvSpPr>
        <p:spPr bwMode="auto">
          <a:xfrm>
            <a:off x="43434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91" name="Oval 11"/>
          <p:cNvSpPr>
            <a:spLocks noChangeArrowheads="1"/>
          </p:cNvSpPr>
          <p:nvPr/>
        </p:nvSpPr>
        <p:spPr bwMode="auto">
          <a:xfrm>
            <a:off x="3479800" y="990600"/>
            <a:ext cx="2362200" cy="4572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92" name="Rectangle 12"/>
          <p:cNvSpPr>
            <a:spLocks noChangeArrowheads="1"/>
          </p:cNvSpPr>
          <p:nvPr/>
        </p:nvSpPr>
        <p:spPr bwMode="auto">
          <a:xfrm>
            <a:off x="4906963" y="1352550"/>
            <a:ext cx="1524000" cy="325438"/>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93" name="Rectangle 13"/>
          <p:cNvSpPr>
            <a:spLocks noChangeArrowheads="1"/>
          </p:cNvSpPr>
          <p:nvPr/>
        </p:nvSpPr>
        <p:spPr bwMode="auto">
          <a:xfrm>
            <a:off x="4926013" y="1676400"/>
            <a:ext cx="1524000" cy="48768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94" name="Oval 14"/>
          <p:cNvSpPr>
            <a:spLocks noChangeArrowheads="1"/>
          </p:cNvSpPr>
          <p:nvPr/>
        </p:nvSpPr>
        <p:spPr bwMode="auto">
          <a:xfrm>
            <a:off x="7975600" y="1066800"/>
            <a:ext cx="685800" cy="6096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95" name="Oval 15"/>
          <p:cNvSpPr>
            <a:spLocks noChangeArrowheads="1"/>
          </p:cNvSpPr>
          <p:nvPr/>
        </p:nvSpPr>
        <p:spPr bwMode="auto">
          <a:xfrm>
            <a:off x="45720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96" name="Rectangle 16"/>
          <p:cNvSpPr>
            <a:spLocks noChangeArrowheads="1"/>
          </p:cNvSpPr>
          <p:nvPr/>
        </p:nvSpPr>
        <p:spPr bwMode="auto">
          <a:xfrm>
            <a:off x="7993063" y="3810000"/>
            <a:ext cx="685800" cy="3048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97" name="Rectangle 17"/>
          <p:cNvSpPr>
            <a:spLocks noChangeArrowheads="1"/>
          </p:cNvSpPr>
          <p:nvPr/>
        </p:nvSpPr>
        <p:spPr bwMode="auto">
          <a:xfrm>
            <a:off x="4926013" y="3810000"/>
            <a:ext cx="1600200" cy="304800"/>
          </a:xfrm>
          <a:prstGeom prst="rect">
            <a:avLst/>
          </a:prstGeom>
          <a:solidFill>
            <a:srgbClr val="FFFF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98" name="Rectangle 18"/>
          <p:cNvSpPr>
            <a:spLocks noChangeArrowheads="1"/>
          </p:cNvSpPr>
          <p:nvPr/>
        </p:nvSpPr>
        <p:spPr bwMode="auto">
          <a:xfrm>
            <a:off x="4905375" y="2895600"/>
            <a:ext cx="1600200" cy="12192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0499" name="Rectangle 19"/>
          <p:cNvSpPr>
            <a:spLocks noChangeArrowheads="1"/>
          </p:cNvSpPr>
          <p:nvPr/>
        </p:nvSpPr>
        <p:spPr bwMode="auto">
          <a:xfrm>
            <a:off x="4887913" y="3810000"/>
            <a:ext cx="1600200" cy="3048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9" name="Rectangle 18"/>
          <p:cNvSpPr/>
          <p:nvPr/>
        </p:nvSpPr>
        <p:spPr>
          <a:xfrm>
            <a:off x="8177213" y="0"/>
            <a:ext cx="966787" cy="2079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8750300" y="207963"/>
            <a:ext cx="393700" cy="5651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8440738" y="207963"/>
            <a:ext cx="703262" cy="2079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8428038" y="201613"/>
            <a:ext cx="703262" cy="2079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40568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ppt_x"/>
                                          </p:val>
                                        </p:tav>
                                        <p:tav tm="100000">
                                          <p:val>
                                            <p:strVal val="#ppt_x"/>
                                          </p:val>
                                        </p:tav>
                                      </p:tavLst>
                                    </p:anim>
                                    <p:anim calcmode="lin" valueType="num">
                                      <p:cBhvr additive="base">
                                        <p:cTn id="8" dur="500" fill="hold"/>
                                        <p:tgtEl>
                                          <p:spTgt spid="2048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048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0487"/>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9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9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9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49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49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049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0490"/>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495"/>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494"/>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49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497"/>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20494"/>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0495"/>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0498"/>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20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7" grpId="1" animBg="1"/>
      <p:bldP spid="20488" grpId="0" animBg="1"/>
      <p:bldP spid="20488" grpId="1" animBg="1"/>
      <p:bldP spid="20489" grpId="0" animBg="1"/>
      <p:bldP spid="20490" grpId="0" animBg="1"/>
      <p:bldP spid="20490" grpId="1" animBg="1"/>
      <p:bldP spid="20491" grpId="0" animBg="1"/>
      <p:bldP spid="20491" grpId="1" animBg="1"/>
      <p:bldP spid="20492" grpId="0" animBg="1"/>
      <p:bldP spid="20493" grpId="0" animBg="1"/>
      <p:bldP spid="20494" grpId="0" animBg="1"/>
      <p:bldP spid="20494" grpId="1" animBg="1"/>
      <p:bldP spid="20495" grpId="0" animBg="1"/>
      <p:bldP spid="20495" grpId="1" animBg="1"/>
      <p:bldP spid="20496" grpId="0" animBg="1"/>
      <p:bldP spid="20497" grpId="0" animBg="1"/>
      <p:bldP spid="20498" grpId="0" animBg="1"/>
      <p:bldP spid="20498" grpId="1" animBg="1"/>
      <p:bldP spid="204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563563" y="1066800"/>
            <a:ext cx="8123237" cy="5451475"/>
          </a:xfrm>
          <a:prstGeom prst="rect">
            <a:avLst/>
          </a:prstGeom>
          <a:solidFill>
            <a:schemeClr val="bg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pic>
        <p:nvPicPr>
          <p:cNvPr id="71682"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066800"/>
            <a:ext cx="813593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ChangeArrowheads="1"/>
          </p:cNvSpPr>
          <p:nvPr/>
        </p:nvSpPr>
        <p:spPr bwMode="auto">
          <a:xfrm>
            <a:off x="592138" y="4114800"/>
            <a:ext cx="947737" cy="12192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11" name="Rectangle 7"/>
          <p:cNvSpPr>
            <a:spLocks noChangeArrowheads="1"/>
          </p:cNvSpPr>
          <p:nvPr/>
        </p:nvSpPr>
        <p:spPr bwMode="auto">
          <a:xfrm>
            <a:off x="3505200" y="228600"/>
            <a:ext cx="2057400" cy="685800"/>
          </a:xfrm>
          <a:prstGeom prst="rect">
            <a:avLst/>
          </a:prstGeom>
          <a:solidFill>
            <a:schemeClr val="accent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a:t>AUG</a:t>
            </a:r>
          </a:p>
        </p:txBody>
      </p:sp>
      <p:sp>
        <p:nvSpPr>
          <p:cNvPr id="21512" name="Oval 8"/>
          <p:cNvSpPr>
            <a:spLocks noChangeArrowheads="1"/>
          </p:cNvSpPr>
          <p:nvPr/>
        </p:nvSpPr>
        <p:spPr bwMode="auto">
          <a:xfrm>
            <a:off x="41148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13" name="Oval 9"/>
          <p:cNvSpPr>
            <a:spLocks noChangeArrowheads="1"/>
          </p:cNvSpPr>
          <p:nvPr/>
        </p:nvSpPr>
        <p:spPr bwMode="auto">
          <a:xfrm>
            <a:off x="704850" y="1028700"/>
            <a:ext cx="685800" cy="685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14" name="Rectangle 10"/>
          <p:cNvSpPr>
            <a:spLocks noChangeArrowheads="1"/>
          </p:cNvSpPr>
          <p:nvPr/>
        </p:nvSpPr>
        <p:spPr bwMode="auto">
          <a:xfrm>
            <a:off x="1500188" y="4114800"/>
            <a:ext cx="6492875" cy="12192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15" name="Oval 11"/>
          <p:cNvSpPr>
            <a:spLocks noChangeArrowheads="1"/>
          </p:cNvSpPr>
          <p:nvPr/>
        </p:nvSpPr>
        <p:spPr bwMode="auto">
          <a:xfrm>
            <a:off x="43434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16" name="Oval 12"/>
          <p:cNvSpPr>
            <a:spLocks noChangeArrowheads="1"/>
          </p:cNvSpPr>
          <p:nvPr/>
        </p:nvSpPr>
        <p:spPr bwMode="auto">
          <a:xfrm>
            <a:off x="3387725" y="990600"/>
            <a:ext cx="2362200" cy="4572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17" name="Rectangle 13"/>
          <p:cNvSpPr>
            <a:spLocks noChangeArrowheads="1"/>
          </p:cNvSpPr>
          <p:nvPr/>
        </p:nvSpPr>
        <p:spPr bwMode="auto">
          <a:xfrm>
            <a:off x="1539875" y="1379538"/>
            <a:ext cx="1828800" cy="258762"/>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18" name="Rectangle 14"/>
          <p:cNvSpPr>
            <a:spLocks noChangeArrowheads="1"/>
          </p:cNvSpPr>
          <p:nvPr/>
        </p:nvSpPr>
        <p:spPr bwMode="auto">
          <a:xfrm>
            <a:off x="1539875" y="1676400"/>
            <a:ext cx="1828800" cy="48768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19" name="Oval 15"/>
          <p:cNvSpPr>
            <a:spLocks noChangeArrowheads="1"/>
          </p:cNvSpPr>
          <p:nvPr/>
        </p:nvSpPr>
        <p:spPr bwMode="auto">
          <a:xfrm>
            <a:off x="7993063" y="1066800"/>
            <a:ext cx="685800" cy="6096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20" name="Oval 16"/>
          <p:cNvSpPr>
            <a:spLocks noChangeArrowheads="1"/>
          </p:cNvSpPr>
          <p:nvPr/>
        </p:nvSpPr>
        <p:spPr bwMode="auto">
          <a:xfrm>
            <a:off x="45720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21" name="Rectangle 17"/>
          <p:cNvSpPr>
            <a:spLocks noChangeArrowheads="1"/>
          </p:cNvSpPr>
          <p:nvPr/>
        </p:nvSpPr>
        <p:spPr bwMode="auto">
          <a:xfrm>
            <a:off x="1500188" y="5029200"/>
            <a:ext cx="1868487" cy="304800"/>
          </a:xfrm>
          <a:prstGeom prst="rect">
            <a:avLst/>
          </a:prstGeom>
          <a:solidFill>
            <a:srgbClr val="FFFF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22" name="Rectangle 18"/>
          <p:cNvSpPr>
            <a:spLocks noChangeArrowheads="1"/>
          </p:cNvSpPr>
          <p:nvPr/>
        </p:nvSpPr>
        <p:spPr bwMode="auto">
          <a:xfrm>
            <a:off x="1519238" y="4114800"/>
            <a:ext cx="1849437" cy="12192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23" name="Rectangle 19"/>
          <p:cNvSpPr>
            <a:spLocks noChangeArrowheads="1"/>
          </p:cNvSpPr>
          <p:nvPr/>
        </p:nvSpPr>
        <p:spPr bwMode="auto">
          <a:xfrm>
            <a:off x="7993063" y="5029200"/>
            <a:ext cx="685800" cy="3048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1524" name="Rectangle 20"/>
          <p:cNvSpPr>
            <a:spLocks noChangeArrowheads="1"/>
          </p:cNvSpPr>
          <p:nvPr/>
        </p:nvSpPr>
        <p:spPr bwMode="auto">
          <a:xfrm>
            <a:off x="1519238" y="5029200"/>
            <a:ext cx="1849437" cy="3048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9" name="Rectangle 18"/>
          <p:cNvSpPr/>
          <p:nvPr/>
        </p:nvSpPr>
        <p:spPr>
          <a:xfrm>
            <a:off x="8177213" y="0"/>
            <a:ext cx="966787" cy="2079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8750300" y="207963"/>
            <a:ext cx="393700" cy="5651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8440738" y="207963"/>
            <a:ext cx="703262" cy="2079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8428038" y="201613"/>
            <a:ext cx="703262" cy="2079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07585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additive="base">
                                        <p:cTn id="7" dur="500" fill="hold"/>
                                        <p:tgtEl>
                                          <p:spTgt spid="21511"/>
                                        </p:tgtEl>
                                        <p:attrNameLst>
                                          <p:attrName>ppt_x</p:attrName>
                                        </p:attrNameLst>
                                      </p:cBhvr>
                                      <p:tavLst>
                                        <p:tav tm="0">
                                          <p:val>
                                            <p:strVal val="#ppt_x"/>
                                          </p:val>
                                        </p:tav>
                                        <p:tav tm="100000">
                                          <p:val>
                                            <p:strVal val="#ppt_x"/>
                                          </p:val>
                                        </p:tav>
                                      </p:tavLst>
                                    </p:anim>
                                    <p:anim calcmode="lin" valueType="num">
                                      <p:cBhvr additive="base">
                                        <p:cTn id="8" dur="500" fill="hold"/>
                                        <p:tgtEl>
                                          <p:spTgt spid="2151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151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51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1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51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52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151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1515"/>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52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519"/>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52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521"/>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1524"/>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21522"/>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1519"/>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15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animBg="1"/>
      <p:bldP spid="21512" grpId="0" animBg="1"/>
      <p:bldP spid="21512" grpId="1" animBg="1"/>
      <p:bldP spid="21513" grpId="0" animBg="1"/>
      <p:bldP spid="21513" grpId="1" animBg="1"/>
      <p:bldP spid="21514" grpId="0" animBg="1"/>
      <p:bldP spid="21515" grpId="0" animBg="1"/>
      <p:bldP spid="21515" grpId="1" animBg="1"/>
      <p:bldP spid="21516" grpId="0" animBg="1"/>
      <p:bldP spid="21516" grpId="1" animBg="1"/>
      <p:bldP spid="21517" grpId="0" animBg="1"/>
      <p:bldP spid="21518" grpId="0" animBg="1"/>
      <p:bldP spid="21519" grpId="0" animBg="1"/>
      <p:bldP spid="21519" grpId="1" animBg="1"/>
      <p:bldP spid="21520" grpId="0" animBg="1"/>
      <p:bldP spid="21520" grpId="1" animBg="1"/>
      <p:bldP spid="21521" grpId="0" animBg="1"/>
      <p:bldP spid="21522" grpId="0" animBg="1"/>
      <p:bldP spid="21522" grpId="1" animBg="1"/>
      <p:bldP spid="21523" grpId="0" animBg="1"/>
      <p:bldP spid="215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ChangeArrowheads="1"/>
          </p:cNvSpPr>
          <p:nvPr/>
        </p:nvSpPr>
        <p:spPr bwMode="auto">
          <a:xfrm>
            <a:off x="600075" y="1066800"/>
            <a:ext cx="8124825" cy="5451475"/>
          </a:xfrm>
          <a:prstGeom prst="rect">
            <a:avLst/>
          </a:prstGeom>
          <a:solidFill>
            <a:schemeClr val="bg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pic>
        <p:nvPicPr>
          <p:cNvPr id="72706"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425" y="1066800"/>
            <a:ext cx="81359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600075" y="5334000"/>
            <a:ext cx="1022350" cy="12192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34" name="Rectangle 6"/>
          <p:cNvSpPr>
            <a:spLocks noChangeArrowheads="1"/>
          </p:cNvSpPr>
          <p:nvPr/>
        </p:nvSpPr>
        <p:spPr bwMode="auto">
          <a:xfrm>
            <a:off x="3505200" y="228600"/>
            <a:ext cx="2057400" cy="685800"/>
          </a:xfrm>
          <a:prstGeom prst="rect">
            <a:avLst/>
          </a:prstGeom>
          <a:solidFill>
            <a:schemeClr val="accent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a:t>GGG</a:t>
            </a:r>
          </a:p>
        </p:txBody>
      </p:sp>
      <p:sp>
        <p:nvSpPr>
          <p:cNvPr id="22535" name="Oval 7"/>
          <p:cNvSpPr>
            <a:spLocks noChangeArrowheads="1"/>
          </p:cNvSpPr>
          <p:nvPr/>
        </p:nvSpPr>
        <p:spPr bwMode="auto">
          <a:xfrm>
            <a:off x="41148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36" name="Oval 8"/>
          <p:cNvSpPr>
            <a:spLocks noChangeArrowheads="1"/>
          </p:cNvSpPr>
          <p:nvPr/>
        </p:nvSpPr>
        <p:spPr bwMode="auto">
          <a:xfrm>
            <a:off x="741363" y="1047750"/>
            <a:ext cx="685800" cy="685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37" name="Rectangle 9"/>
          <p:cNvSpPr>
            <a:spLocks noChangeArrowheads="1"/>
          </p:cNvSpPr>
          <p:nvPr/>
        </p:nvSpPr>
        <p:spPr bwMode="auto">
          <a:xfrm>
            <a:off x="1624013" y="5334000"/>
            <a:ext cx="6389687" cy="12192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38" name="Oval 10"/>
          <p:cNvSpPr>
            <a:spLocks noChangeArrowheads="1"/>
          </p:cNvSpPr>
          <p:nvPr/>
        </p:nvSpPr>
        <p:spPr bwMode="auto">
          <a:xfrm>
            <a:off x="43434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39" name="Oval 11"/>
          <p:cNvSpPr>
            <a:spLocks noChangeArrowheads="1"/>
          </p:cNvSpPr>
          <p:nvPr/>
        </p:nvSpPr>
        <p:spPr bwMode="auto">
          <a:xfrm>
            <a:off x="3462338" y="990600"/>
            <a:ext cx="2362200" cy="4572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40" name="Rectangle 12"/>
          <p:cNvSpPr>
            <a:spLocks noChangeArrowheads="1"/>
          </p:cNvSpPr>
          <p:nvPr/>
        </p:nvSpPr>
        <p:spPr bwMode="auto">
          <a:xfrm>
            <a:off x="6488113" y="1376363"/>
            <a:ext cx="1524000" cy="312737"/>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41" name="Rectangle 13"/>
          <p:cNvSpPr>
            <a:spLocks noChangeArrowheads="1"/>
          </p:cNvSpPr>
          <p:nvPr/>
        </p:nvSpPr>
        <p:spPr bwMode="auto">
          <a:xfrm>
            <a:off x="6488113" y="1697038"/>
            <a:ext cx="1524000" cy="4818062"/>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42" name="Oval 14"/>
          <p:cNvSpPr>
            <a:spLocks noChangeArrowheads="1"/>
          </p:cNvSpPr>
          <p:nvPr/>
        </p:nvSpPr>
        <p:spPr bwMode="auto">
          <a:xfrm>
            <a:off x="8012113" y="1066800"/>
            <a:ext cx="685800" cy="6096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43" name="Oval 15"/>
          <p:cNvSpPr>
            <a:spLocks noChangeArrowheads="1"/>
          </p:cNvSpPr>
          <p:nvPr/>
        </p:nvSpPr>
        <p:spPr bwMode="auto">
          <a:xfrm>
            <a:off x="45720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44" name="Rectangle 16"/>
          <p:cNvSpPr>
            <a:spLocks noChangeArrowheads="1"/>
          </p:cNvSpPr>
          <p:nvPr/>
        </p:nvSpPr>
        <p:spPr bwMode="auto">
          <a:xfrm>
            <a:off x="8012113" y="6248400"/>
            <a:ext cx="685800" cy="3048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45" name="Rectangle 17"/>
          <p:cNvSpPr>
            <a:spLocks noChangeArrowheads="1"/>
          </p:cNvSpPr>
          <p:nvPr/>
        </p:nvSpPr>
        <p:spPr bwMode="auto">
          <a:xfrm>
            <a:off x="6451600" y="6248400"/>
            <a:ext cx="1600200" cy="304800"/>
          </a:xfrm>
          <a:prstGeom prst="rect">
            <a:avLst/>
          </a:prstGeom>
          <a:solidFill>
            <a:srgbClr val="FFFF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46" name="Rectangle 18"/>
          <p:cNvSpPr>
            <a:spLocks noChangeArrowheads="1"/>
          </p:cNvSpPr>
          <p:nvPr/>
        </p:nvSpPr>
        <p:spPr bwMode="auto">
          <a:xfrm>
            <a:off x="6470650" y="5334000"/>
            <a:ext cx="1581150" cy="12192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2547" name="Rectangle 19"/>
          <p:cNvSpPr>
            <a:spLocks noChangeArrowheads="1"/>
          </p:cNvSpPr>
          <p:nvPr/>
        </p:nvSpPr>
        <p:spPr bwMode="auto">
          <a:xfrm>
            <a:off x="6470650" y="6248400"/>
            <a:ext cx="1563688" cy="3048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9" name="Rectangle 18"/>
          <p:cNvSpPr/>
          <p:nvPr/>
        </p:nvSpPr>
        <p:spPr>
          <a:xfrm>
            <a:off x="8177213" y="0"/>
            <a:ext cx="966787" cy="2079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8750300" y="207963"/>
            <a:ext cx="393700" cy="5651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8440738" y="207963"/>
            <a:ext cx="703262" cy="2079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8428038" y="201613"/>
            <a:ext cx="703262" cy="2079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1158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53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253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54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54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253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2538"/>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54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54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544"/>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545"/>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2254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2543"/>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2546"/>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22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5" grpId="1" animBg="1"/>
      <p:bldP spid="22536" grpId="0" animBg="1"/>
      <p:bldP spid="22536" grpId="1" animBg="1"/>
      <p:bldP spid="22537" grpId="0" animBg="1"/>
      <p:bldP spid="22538" grpId="0" animBg="1"/>
      <p:bldP spid="22538" grpId="1" animBg="1"/>
      <p:bldP spid="22539" grpId="0" animBg="1"/>
      <p:bldP spid="22539" grpId="1" animBg="1"/>
      <p:bldP spid="22540" grpId="0" animBg="1"/>
      <p:bldP spid="22541" grpId="0" animBg="1"/>
      <p:bldP spid="22542" grpId="0" animBg="1"/>
      <p:bldP spid="22542" grpId="1" animBg="1"/>
      <p:bldP spid="22543" grpId="0" animBg="1"/>
      <p:bldP spid="22543" grpId="1" animBg="1"/>
      <p:bldP spid="22544" grpId="0" animBg="1"/>
      <p:bldP spid="22545" grpId="0" animBg="1"/>
      <p:bldP spid="22546" grpId="0" animBg="1"/>
      <p:bldP spid="22546" grpId="1" animBg="1"/>
      <p:bldP spid="225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563563" y="1066800"/>
            <a:ext cx="8123237" cy="5451475"/>
          </a:xfrm>
          <a:prstGeom prst="rect">
            <a:avLst/>
          </a:prstGeom>
          <a:solidFill>
            <a:schemeClr val="bg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pic>
        <p:nvPicPr>
          <p:cNvPr id="73730"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066800"/>
            <a:ext cx="81359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p:cNvSpPr>
            <a:spLocks noChangeArrowheads="1"/>
          </p:cNvSpPr>
          <p:nvPr/>
        </p:nvSpPr>
        <p:spPr bwMode="auto">
          <a:xfrm>
            <a:off x="569913" y="1676400"/>
            <a:ext cx="914400" cy="12192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58" name="Rectangle 6"/>
          <p:cNvSpPr>
            <a:spLocks noChangeArrowheads="1"/>
          </p:cNvSpPr>
          <p:nvPr/>
        </p:nvSpPr>
        <p:spPr bwMode="auto">
          <a:xfrm>
            <a:off x="3505200" y="228600"/>
            <a:ext cx="2057400" cy="685800"/>
          </a:xfrm>
          <a:prstGeom prst="rect">
            <a:avLst/>
          </a:prstGeom>
          <a:solidFill>
            <a:schemeClr val="accent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a:t>UGA</a:t>
            </a:r>
          </a:p>
        </p:txBody>
      </p:sp>
      <p:sp>
        <p:nvSpPr>
          <p:cNvPr id="23559" name="Oval 7"/>
          <p:cNvSpPr>
            <a:spLocks noChangeArrowheads="1"/>
          </p:cNvSpPr>
          <p:nvPr/>
        </p:nvSpPr>
        <p:spPr bwMode="auto">
          <a:xfrm>
            <a:off x="41148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60" name="Oval 8"/>
          <p:cNvSpPr>
            <a:spLocks noChangeArrowheads="1"/>
          </p:cNvSpPr>
          <p:nvPr/>
        </p:nvSpPr>
        <p:spPr bwMode="auto">
          <a:xfrm>
            <a:off x="685800" y="992188"/>
            <a:ext cx="685800" cy="685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61" name="Rectangle 9"/>
          <p:cNvSpPr>
            <a:spLocks noChangeArrowheads="1"/>
          </p:cNvSpPr>
          <p:nvPr/>
        </p:nvSpPr>
        <p:spPr bwMode="auto">
          <a:xfrm>
            <a:off x="1484313" y="1676400"/>
            <a:ext cx="6546850" cy="12192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62" name="Oval 10"/>
          <p:cNvSpPr>
            <a:spLocks noChangeArrowheads="1"/>
          </p:cNvSpPr>
          <p:nvPr/>
        </p:nvSpPr>
        <p:spPr bwMode="auto">
          <a:xfrm>
            <a:off x="43434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63" name="Oval 11"/>
          <p:cNvSpPr>
            <a:spLocks noChangeArrowheads="1"/>
          </p:cNvSpPr>
          <p:nvPr/>
        </p:nvSpPr>
        <p:spPr bwMode="auto">
          <a:xfrm>
            <a:off x="3498850" y="990600"/>
            <a:ext cx="2362200" cy="4572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64" name="Rectangle 12"/>
          <p:cNvSpPr>
            <a:spLocks noChangeArrowheads="1"/>
          </p:cNvSpPr>
          <p:nvPr/>
        </p:nvSpPr>
        <p:spPr bwMode="auto">
          <a:xfrm>
            <a:off x="6469063" y="1371600"/>
            <a:ext cx="1524000" cy="3048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65" name="Rectangle 13"/>
          <p:cNvSpPr>
            <a:spLocks noChangeArrowheads="1"/>
          </p:cNvSpPr>
          <p:nvPr/>
        </p:nvSpPr>
        <p:spPr bwMode="auto">
          <a:xfrm>
            <a:off x="6507163" y="1677988"/>
            <a:ext cx="1524000" cy="4875212"/>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66" name="Oval 14"/>
          <p:cNvSpPr>
            <a:spLocks noChangeArrowheads="1"/>
          </p:cNvSpPr>
          <p:nvPr/>
        </p:nvSpPr>
        <p:spPr bwMode="auto">
          <a:xfrm>
            <a:off x="7993063" y="1066800"/>
            <a:ext cx="685800" cy="6096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67" name="Oval 15"/>
          <p:cNvSpPr>
            <a:spLocks noChangeArrowheads="1"/>
          </p:cNvSpPr>
          <p:nvPr/>
        </p:nvSpPr>
        <p:spPr bwMode="auto">
          <a:xfrm>
            <a:off x="4572000" y="381000"/>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68" name="Rectangle 16"/>
          <p:cNvSpPr>
            <a:spLocks noChangeArrowheads="1"/>
          </p:cNvSpPr>
          <p:nvPr/>
        </p:nvSpPr>
        <p:spPr bwMode="auto">
          <a:xfrm>
            <a:off x="7975600" y="2286000"/>
            <a:ext cx="685800" cy="304800"/>
          </a:xfrm>
          <a:prstGeom prst="rect">
            <a:avLst/>
          </a:prstGeom>
          <a:solidFill>
            <a:srgbClr val="00FF00">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69" name="Rectangle 17"/>
          <p:cNvSpPr>
            <a:spLocks noChangeArrowheads="1"/>
          </p:cNvSpPr>
          <p:nvPr/>
        </p:nvSpPr>
        <p:spPr bwMode="auto">
          <a:xfrm>
            <a:off x="6430963" y="2286000"/>
            <a:ext cx="1600200" cy="304800"/>
          </a:xfrm>
          <a:prstGeom prst="rect">
            <a:avLst/>
          </a:prstGeom>
          <a:solidFill>
            <a:srgbClr val="FFFF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70" name="Rectangle 18"/>
          <p:cNvSpPr>
            <a:spLocks noChangeArrowheads="1"/>
          </p:cNvSpPr>
          <p:nvPr/>
        </p:nvSpPr>
        <p:spPr bwMode="auto">
          <a:xfrm>
            <a:off x="6456363" y="1676400"/>
            <a:ext cx="1524000" cy="12192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3571" name="Rectangle 19"/>
          <p:cNvSpPr>
            <a:spLocks noChangeArrowheads="1"/>
          </p:cNvSpPr>
          <p:nvPr/>
        </p:nvSpPr>
        <p:spPr bwMode="auto">
          <a:xfrm>
            <a:off x="6456363" y="2286000"/>
            <a:ext cx="1524000" cy="3048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Tree>
    <p:extLst>
      <p:ext uri="{BB962C8B-B14F-4D97-AF65-F5344CB8AC3E}">
        <p14:creationId xmlns:p14="http://schemas.microsoft.com/office/powerpoint/2010/main" val="1619467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6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6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356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355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56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56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57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356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3562"/>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56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56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56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3569"/>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23566"/>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3567"/>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3570"/>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23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animBg="1"/>
      <p:bldP spid="23559" grpId="0" animBg="1"/>
      <p:bldP spid="23559" grpId="1" animBg="1"/>
      <p:bldP spid="23560" grpId="0" animBg="1"/>
      <p:bldP spid="23560" grpId="1" animBg="1"/>
      <p:bldP spid="23561" grpId="0" animBg="1"/>
      <p:bldP spid="23562" grpId="0" animBg="1"/>
      <p:bldP spid="23562" grpId="1" animBg="1"/>
      <p:bldP spid="23563" grpId="0" animBg="1"/>
      <p:bldP spid="23563" grpId="1" animBg="1"/>
      <p:bldP spid="23564" grpId="0" animBg="1"/>
      <p:bldP spid="23565" grpId="0" animBg="1"/>
      <p:bldP spid="23566" grpId="0" animBg="1"/>
      <p:bldP spid="23566" grpId="1" animBg="1"/>
      <p:bldP spid="23567" grpId="0" animBg="1"/>
      <p:bldP spid="23567" grpId="1" animBg="1"/>
      <p:bldP spid="23568" grpId="0" animBg="1"/>
      <p:bldP spid="23569" grpId="0" animBg="1"/>
      <p:bldP spid="23570" grpId="0" animBg="1"/>
      <p:bldP spid="23570" grpId="1" animBg="1"/>
      <p:bldP spid="235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Simulation - Activity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6463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Protein synthesis foldable</a:t>
            </a:r>
            <a:endParaRPr lang="en-US" sz="4000" dirty="0"/>
          </a:p>
        </p:txBody>
      </p:sp>
      <p:sp>
        <p:nvSpPr>
          <p:cNvPr id="4" name="Text Placeholder 3"/>
          <p:cNvSpPr>
            <a:spLocks noGrp="1"/>
          </p:cNvSpPr>
          <p:nvPr>
            <p:ph type="body" idx="1"/>
          </p:nvPr>
        </p:nvSpPr>
        <p:spPr>
          <a:xfrm>
            <a:off x="942975" y="925724"/>
            <a:ext cx="3611880" cy="632529"/>
          </a:xfrm>
        </p:spPr>
        <p:txBody>
          <a:bodyPr/>
          <a:lstStyle/>
          <a:p>
            <a:r>
              <a:rPr lang="en-US" dirty="0"/>
              <a:t>Transcription	</a:t>
            </a:r>
          </a:p>
        </p:txBody>
      </p:sp>
      <p:sp>
        <p:nvSpPr>
          <p:cNvPr id="5" name="Content Placeholder 4"/>
          <p:cNvSpPr>
            <a:spLocks noGrp="1"/>
          </p:cNvSpPr>
          <p:nvPr>
            <p:ph sz="half" idx="2"/>
          </p:nvPr>
        </p:nvSpPr>
        <p:spPr>
          <a:xfrm>
            <a:off x="868264" y="1499044"/>
            <a:ext cx="3611880" cy="2996398"/>
          </a:xfrm>
        </p:spPr>
        <p:txBody>
          <a:bodyPr/>
          <a:lstStyle/>
          <a:p>
            <a:r>
              <a:rPr lang="en-US" altLang="en-US" dirty="0"/>
              <a:t>What? </a:t>
            </a:r>
          </a:p>
          <a:p>
            <a:r>
              <a:rPr lang="en-US" altLang="en-US" dirty="0" smtClean="0"/>
              <a:t>Steps of transcription?</a:t>
            </a:r>
            <a:endParaRPr lang="en-US" altLang="en-US" dirty="0"/>
          </a:p>
          <a:p>
            <a:r>
              <a:rPr lang="en-US" altLang="en-US" dirty="0"/>
              <a:t>Location? </a:t>
            </a:r>
          </a:p>
          <a:p>
            <a:r>
              <a:rPr lang="en-US" altLang="en-US" dirty="0"/>
              <a:t>Why? </a:t>
            </a:r>
            <a:endParaRPr lang="en-US" dirty="0"/>
          </a:p>
        </p:txBody>
      </p:sp>
      <p:sp>
        <p:nvSpPr>
          <p:cNvPr id="6" name="Text Placeholder 5"/>
          <p:cNvSpPr>
            <a:spLocks noGrp="1"/>
          </p:cNvSpPr>
          <p:nvPr>
            <p:ph type="body" sz="quarter" idx="3"/>
          </p:nvPr>
        </p:nvSpPr>
        <p:spPr>
          <a:xfrm>
            <a:off x="4949413" y="944702"/>
            <a:ext cx="3611880" cy="632529"/>
          </a:xfrm>
        </p:spPr>
        <p:txBody>
          <a:bodyPr/>
          <a:lstStyle/>
          <a:p>
            <a:r>
              <a:rPr lang="en-US" dirty="0"/>
              <a:t>Translation</a:t>
            </a:r>
          </a:p>
        </p:txBody>
      </p:sp>
      <p:sp>
        <p:nvSpPr>
          <p:cNvPr id="7" name="Content Placeholder 6"/>
          <p:cNvSpPr>
            <a:spLocks noGrp="1"/>
          </p:cNvSpPr>
          <p:nvPr>
            <p:ph sz="quarter" idx="4"/>
          </p:nvPr>
        </p:nvSpPr>
        <p:spPr>
          <a:xfrm>
            <a:off x="4970525" y="1544762"/>
            <a:ext cx="3611880" cy="2996398"/>
          </a:xfrm>
        </p:spPr>
        <p:txBody>
          <a:bodyPr/>
          <a:lstStyle/>
          <a:p>
            <a:r>
              <a:rPr lang="en-US" altLang="en-US" dirty="0"/>
              <a:t>What? </a:t>
            </a:r>
          </a:p>
          <a:p>
            <a:r>
              <a:rPr lang="en-US" altLang="en-US" dirty="0" smtClean="0"/>
              <a:t>Steps of Translation?</a:t>
            </a:r>
          </a:p>
          <a:p>
            <a:r>
              <a:rPr lang="en-US" altLang="en-US" dirty="0" smtClean="0"/>
              <a:t>Location</a:t>
            </a:r>
            <a:r>
              <a:rPr lang="en-US" altLang="en-US" dirty="0"/>
              <a:t>? </a:t>
            </a:r>
          </a:p>
          <a:p>
            <a:r>
              <a:rPr lang="en-US" altLang="en-US" dirty="0"/>
              <a:t>Why? </a:t>
            </a:r>
            <a:endParaRPr lang="en-US" dirty="0"/>
          </a:p>
        </p:txBody>
      </p:sp>
      <p:pic>
        <p:nvPicPr>
          <p:cNvPr id="8" name="Picture 7"/>
          <p:cNvPicPr>
            <a:picLocks noChangeAspect="1"/>
          </p:cNvPicPr>
          <p:nvPr/>
        </p:nvPicPr>
        <p:blipFill>
          <a:blip r:embed="rId2"/>
          <a:stretch>
            <a:fillRect/>
          </a:stretch>
        </p:blipFill>
        <p:spPr>
          <a:xfrm>
            <a:off x="858360" y="3657600"/>
            <a:ext cx="3631689" cy="3186543"/>
          </a:xfrm>
          <a:prstGeom prst="rect">
            <a:avLst/>
          </a:prstGeom>
        </p:spPr>
      </p:pic>
      <p:pic>
        <p:nvPicPr>
          <p:cNvPr id="9" name="Picture 8"/>
          <p:cNvPicPr>
            <a:picLocks noChangeAspect="1"/>
          </p:cNvPicPr>
          <p:nvPr/>
        </p:nvPicPr>
        <p:blipFill>
          <a:blip r:embed="rId3"/>
          <a:stretch>
            <a:fillRect/>
          </a:stretch>
        </p:blipFill>
        <p:spPr>
          <a:xfrm>
            <a:off x="4960620" y="3484428"/>
            <a:ext cx="3840926" cy="3373572"/>
          </a:xfrm>
          <a:prstGeom prst="rect">
            <a:avLst/>
          </a:prstGeom>
        </p:spPr>
      </p:pic>
      <p:sp>
        <p:nvSpPr>
          <p:cNvPr id="11" name="Rectangle 10"/>
          <p:cNvSpPr/>
          <p:nvPr/>
        </p:nvSpPr>
        <p:spPr>
          <a:xfrm>
            <a:off x="-81951" y="3516897"/>
            <a:ext cx="9144000" cy="332724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n w="22225">
                  <a:solidFill>
                    <a:schemeClr val="accent2"/>
                  </a:solidFill>
                  <a:prstDash val="solid"/>
                </a:ln>
                <a:solidFill>
                  <a:schemeClr val="accent2">
                    <a:lumMod val="40000"/>
                    <a:lumOff val="60000"/>
                  </a:schemeClr>
                </a:solidFill>
              </a:rPr>
              <a:t>Create a giant foldable that answers the questions below. Draw a picture to represent each part of translation and transcription. Highlight the following terms on your diagram mRNA, </a:t>
            </a:r>
            <a:r>
              <a:rPr lang="en-US" sz="2400" b="1" dirty="0" err="1">
                <a:ln w="22225">
                  <a:solidFill>
                    <a:schemeClr val="accent2"/>
                  </a:solidFill>
                  <a:prstDash val="solid"/>
                </a:ln>
                <a:solidFill>
                  <a:schemeClr val="accent2">
                    <a:lumMod val="40000"/>
                    <a:lumOff val="60000"/>
                  </a:schemeClr>
                </a:solidFill>
              </a:rPr>
              <a:t>tRNA</a:t>
            </a:r>
            <a:r>
              <a:rPr lang="en-US" sz="2400" b="1" dirty="0">
                <a:ln w="22225">
                  <a:solidFill>
                    <a:schemeClr val="accent2"/>
                  </a:solidFill>
                  <a:prstDash val="solid"/>
                </a:ln>
                <a:solidFill>
                  <a:schemeClr val="accent2">
                    <a:lumMod val="40000"/>
                    <a:lumOff val="60000"/>
                  </a:schemeClr>
                </a:solidFill>
              </a:rPr>
              <a:t>, </a:t>
            </a:r>
            <a:r>
              <a:rPr lang="en-US" sz="2400" b="1" dirty="0" err="1">
                <a:ln w="22225">
                  <a:solidFill>
                    <a:schemeClr val="accent2"/>
                  </a:solidFill>
                  <a:prstDash val="solid"/>
                </a:ln>
                <a:solidFill>
                  <a:schemeClr val="accent2">
                    <a:lumMod val="40000"/>
                    <a:lumOff val="60000"/>
                  </a:schemeClr>
                </a:solidFill>
              </a:rPr>
              <a:t>rRNA</a:t>
            </a:r>
            <a:r>
              <a:rPr lang="en-US" sz="2400" b="1" dirty="0">
                <a:ln w="22225">
                  <a:solidFill>
                    <a:schemeClr val="accent2"/>
                  </a:solidFill>
                  <a:prstDash val="solid"/>
                </a:ln>
                <a:solidFill>
                  <a:schemeClr val="accent2">
                    <a:lumMod val="40000"/>
                    <a:lumOff val="60000"/>
                  </a:schemeClr>
                </a:solidFill>
              </a:rPr>
              <a:t>, ribosomes, DNA, Nucleus, Cytoplasm, Codon, Anticodon, Protein Synthesis, Amino Acids, Peptide Bonds, Enzymes Relationship to Codons and Anticodons.</a:t>
            </a:r>
          </a:p>
        </p:txBody>
      </p:sp>
    </p:spTree>
    <p:extLst>
      <p:ext uri="{BB962C8B-B14F-4D97-AF65-F5344CB8AC3E}">
        <p14:creationId xmlns:p14="http://schemas.microsoft.com/office/powerpoint/2010/main" val="356396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Alien DNA - Activity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5613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Strawberry DNA Isolation lab</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5388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2"/>
              </a:rPr>
              <a:t>Ameoba Sisters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56052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synthesis Analogy - handout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29932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a:t>
            </a:r>
            <a:br>
              <a:rPr lang="en-US" dirty="0" smtClean="0"/>
            </a:br>
            <a:r>
              <a:rPr lang="en-US" dirty="0" smtClean="0"/>
              <a:t>Discussion</a:t>
            </a:r>
            <a:endParaRPr lang="en-US" dirty="0"/>
          </a:p>
        </p:txBody>
      </p:sp>
      <p:sp>
        <p:nvSpPr>
          <p:cNvPr id="3" name="Content Placeholder 2"/>
          <p:cNvSpPr>
            <a:spLocks noGrp="1"/>
          </p:cNvSpPr>
          <p:nvPr>
            <p:ph idx="1"/>
          </p:nvPr>
        </p:nvSpPr>
        <p:spPr/>
        <p:txBody>
          <a:bodyPr/>
          <a:lstStyle/>
          <a:p>
            <a:r>
              <a:rPr lang="en-US" dirty="0"/>
              <a:t>DNA houses all of the genetic information in every cell.</a:t>
            </a:r>
          </a:p>
          <a:p>
            <a:pPr lvl="1"/>
            <a:r>
              <a:rPr lang="en-US" dirty="0"/>
              <a:t>All body cells have same DNA in your body.</a:t>
            </a:r>
          </a:p>
          <a:p>
            <a:pPr lvl="1"/>
            <a:endParaRPr lang="en-US" dirty="0"/>
          </a:p>
          <a:p>
            <a:r>
              <a:rPr lang="en-US" dirty="0"/>
              <a:t>Written Response </a:t>
            </a:r>
            <a:r>
              <a:rPr lang="en-US" dirty="0" smtClean="0"/>
              <a:t>#9: </a:t>
            </a:r>
            <a:r>
              <a:rPr lang="en-US" dirty="0"/>
              <a:t>How are genes expressed differently?</a:t>
            </a:r>
          </a:p>
          <a:p>
            <a:pPr lvl="1"/>
            <a:r>
              <a:rPr lang="en-US" dirty="0"/>
              <a:t>Production of proteins</a:t>
            </a:r>
          </a:p>
          <a:p>
            <a:endParaRPr lang="en-US" dirty="0"/>
          </a:p>
        </p:txBody>
      </p:sp>
    </p:spTree>
    <p:extLst>
      <p:ext uri="{BB962C8B-B14F-4D97-AF65-F5344CB8AC3E}">
        <p14:creationId xmlns:p14="http://schemas.microsoft.com/office/powerpoint/2010/main" val="124802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a:t>
            </a:r>
            <a:endParaRPr lang="en-US" dirty="0"/>
          </a:p>
        </p:txBody>
      </p:sp>
      <p:sp>
        <p:nvSpPr>
          <p:cNvPr id="3" name="Content Placeholder 2"/>
          <p:cNvSpPr>
            <a:spLocks noGrp="1"/>
          </p:cNvSpPr>
          <p:nvPr>
            <p:ph idx="1"/>
          </p:nvPr>
        </p:nvSpPr>
        <p:spPr/>
        <p:txBody>
          <a:bodyPr/>
          <a:lstStyle/>
          <a:p>
            <a:r>
              <a:rPr lang="en-US" dirty="0"/>
              <a:t>In other words, the reason your skin cells are different from your eye cells:</a:t>
            </a:r>
          </a:p>
          <a:p>
            <a:pPr lvl="1"/>
            <a:r>
              <a:rPr lang="en-US" dirty="0"/>
              <a:t>Every cell has identical DNA, yet it is not always expressed in the same way</a:t>
            </a:r>
          </a:p>
          <a:p>
            <a:pPr lvl="1"/>
            <a:r>
              <a:rPr lang="en-US" dirty="0"/>
              <a:t>Some genes in each cell are expressed, which code for the making of PROTEINS</a:t>
            </a:r>
          </a:p>
          <a:p>
            <a:pPr lvl="1"/>
            <a:endParaRPr lang="en-US" dirty="0"/>
          </a:p>
          <a:p>
            <a:r>
              <a:rPr lang="en-US" dirty="0"/>
              <a:t>Written Response </a:t>
            </a:r>
            <a:r>
              <a:rPr lang="en-US" dirty="0" smtClean="0"/>
              <a:t>#10: </a:t>
            </a:r>
            <a:r>
              <a:rPr lang="en-US" dirty="0"/>
              <a:t>How do we get proteins?</a:t>
            </a:r>
          </a:p>
        </p:txBody>
      </p:sp>
    </p:spTree>
    <p:extLst>
      <p:ext uri="{BB962C8B-B14F-4D97-AF65-F5344CB8AC3E}">
        <p14:creationId xmlns:p14="http://schemas.microsoft.com/office/powerpoint/2010/main" val="234339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Transcription</a:t>
            </a:r>
            <a:endParaRPr lang="en-US" dirty="0"/>
          </a:p>
        </p:txBody>
      </p:sp>
      <p:sp>
        <p:nvSpPr>
          <p:cNvPr id="3" name="Content Placeholder 2"/>
          <p:cNvSpPr>
            <a:spLocks noGrp="1"/>
          </p:cNvSpPr>
          <p:nvPr>
            <p:ph idx="1"/>
          </p:nvPr>
        </p:nvSpPr>
        <p:spPr/>
        <p:txBody>
          <a:bodyPr/>
          <a:lstStyle/>
          <a:p>
            <a:r>
              <a:rPr lang="en-US" dirty="0"/>
              <a:t>STEP </a:t>
            </a:r>
            <a:r>
              <a:rPr lang="en-US" dirty="0" smtClean="0"/>
              <a:t>ONE </a:t>
            </a:r>
            <a:r>
              <a:rPr lang="en-US" dirty="0"/>
              <a:t>(Transcription): Writing and sending the “script”</a:t>
            </a:r>
          </a:p>
          <a:p>
            <a:pPr lvl="1"/>
            <a:r>
              <a:rPr lang="en-US" dirty="0"/>
              <a:t>DNA can’t leave the nucleus so it must produce mRNA, using its base sequence as a template (C still matches with G, but A now matches with U – replaces T).</a:t>
            </a:r>
          </a:p>
          <a:p>
            <a:pPr lvl="2"/>
            <a:r>
              <a:rPr lang="en-US" dirty="0"/>
              <a:t>Occurs in the nucleus (Because DNA can’t leave!)</a:t>
            </a:r>
          </a:p>
        </p:txBody>
      </p:sp>
      <p:pic>
        <p:nvPicPr>
          <p:cNvPr id="4" name="Picture 3" descr="http://s3.amazonaws.com/chegg.media.images/board/eb8/eb8a25ef-b81a-4d02-843e-001710d33e11-original.png"/>
          <p:cNvPicPr>
            <a:picLocks noChangeAspect="1"/>
          </p:cNvPicPr>
          <p:nvPr/>
        </p:nvPicPr>
        <p:blipFill rotWithShape="1">
          <a:blip r:embed="rId2">
            <a:extLst>
              <a:ext uri="{28A0092B-C50C-407E-A947-70E740481C1C}">
                <a14:useLocalDpi xmlns:a14="http://schemas.microsoft.com/office/drawing/2010/main" val="0"/>
              </a:ext>
            </a:extLst>
          </a:blip>
          <a:srcRect r="3639" b="37809"/>
          <a:stretch/>
        </p:blipFill>
        <p:spPr bwMode="auto">
          <a:xfrm>
            <a:off x="2265616" y="4080509"/>
            <a:ext cx="5005952" cy="2560320"/>
          </a:xfrm>
          <a:prstGeom prst="rect">
            <a:avLst/>
          </a:prstGeom>
          <a:noFill/>
          <a:ln>
            <a:noFill/>
          </a:ln>
          <a:extLst>
            <a:ext uri="{53640926-AAD7-44d8-BBD7-CCE9431645EC}">
              <a14:shadowObscured xmlns:lc="http://schemas.openxmlformats.org/drawingml/2006/lockedCanvas"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wne="http://schemas.microsoft.com/office/word/2006/wordml" xmlns:wp="http://schemas.openxmlformats.org/drawingml/2006/wordprocessingDrawing" xmlns:m="http://schemas.openxmlformats.org/officeDocument/2006/math" xmlns:ve="http://schemas.openxmlformats.org/markup-compatibility/2006"/>
            </a:ext>
          </a:extLst>
        </p:spPr>
      </p:pic>
    </p:spTree>
    <p:extLst>
      <p:ext uri="{BB962C8B-B14F-4D97-AF65-F5344CB8AC3E}">
        <p14:creationId xmlns:p14="http://schemas.microsoft.com/office/powerpoint/2010/main" val="2292751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Transcription – how does it occur?</a:t>
            </a:r>
          </a:p>
        </p:txBody>
      </p:sp>
      <p:sp>
        <p:nvSpPr>
          <p:cNvPr id="3" name="Content Placeholder 2"/>
          <p:cNvSpPr>
            <a:spLocks noGrp="1"/>
          </p:cNvSpPr>
          <p:nvPr>
            <p:ph idx="1"/>
          </p:nvPr>
        </p:nvSpPr>
        <p:spPr/>
        <p:txBody>
          <a:bodyPr/>
          <a:lstStyle/>
          <a:p>
            <a:pPr marL="457200" indent="-457200">
              <a:buFont typeface="+mj-lt"/>
              <a:buAutoNum type="arabicPeriod"/>
            </a:pPr>
            <a:r>
              <a:rPr lang="en-US" dirty="0"/>
              <a:t>An enzyme unzips the DNA (located in nucleus)</a:t>
            </a:r>
          </a:p>
          <a:p>
            <a:pPr marL="457200" indent="-457200">
              <a:buFont typeface="+mj-lt"/>
              <a:buAutoNum type="arabicPeriod"/>
            </a:pPr>
            <a:r>
              <a:rPr lang="en-US" dirty="0"/>
              <a:t>mRNA is created from the DNA template (Remember to replace T with U)</a:t>
            </a:r>
          </a:p>
          <a:p>
            <a:pPr marL="457200" indent="-457200">
              <a:buFont typeface="+mj-lt"/>
              <a:buAutoNum type="arabicPeriod"/>
            </a:pPr>
            <a:r>
              <a:rPr lang="en-US" dirty="0"/>
              <a:t>mRNA leaves the nucleus and goes into the cytoplasm to find a ribosome.</a:t>
            </a:r>
          </a:p>
          <a:p>
            <a:pPr marL="0" indent="0">
              <a:buNone/>
            </a:pPr>
            <a:r>
              <a:rPr lang="en-US" dirty="0"/>
              <a:t>Written Response </a:t>
            </a:r>
            <a:r>
              <a:rPr lang="en-US" dirty="0" smtClean="0"/>
              <a:t>#11: </a:t>
            </a:r>
            <a:r>
              <a:rPr lang="en-US" dirty="0"/>
              <a:t>Write the DNA sequence, then transcribe the DNA into mRNA.</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851" t="38845" r="7363" b="45711"/>
          <a:stretch/>
        </p:blipFill>
        <p:spPr bwMode="auto">
          <a:xfrm>
            <a:off x="1444752" y="5010912"/>
            <a:ext cx="6949440" cy="184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06624" y="6291078"/>
            <a:ext cx="5687568" cy="461665"/>
          </a:xfrm>
          <a:prstGeom prst="rect">
            <a:avLst/>
          </a:prstGeom>
          <a:noFill/>
        </p:spPr>
        <p:txBody>
          <a:bodyPr wrap="square" rtlCol="0">
            <a:spAutoFit/>
          </a:bodyPr>
          <a:lstStyle/>
          <a:p>
            <a:r>
              <a:rPr lang="en-US" sz="2400" b="1" dirty="0">
                <a:solidFill>
                  <a:srgbClr val="FF0000"/>
                </a:solidFill>
              </a:rPr>
              <a:t>U     A   G     </a:t>
            </a:r>
            <a:r>
              <a:rPr lang="en-US" sz="2400" b="1" dirty="0" err="1">
                <a:solidFill>
                  <a:srgbClr val="FF0000"/>
                </a:solidFill>
              </a:rPr>
              <a:t>G</a:t>
            </a:r>
            <a:r>
              <a:rPr lang="en-US" sz="2400" b="1" dirty="0">
                <a:solidFill>
                  <a:srgbClr val="FF0000"/>
                </a:solidFill>
              </a:rPr>
              <a:t>      C     U    C     A      </a:t>
            </a:r>
            <a:r>
              <a:rPr lang="en-US" sz="2400" b="1" dirty="0" err="1">
                <a:solidFill>
                  <a:srgbClr val="FF0000"/>
                </a:solidFill>
              </a:rPr>
              <a:t>A</a:t>
            </a:r>
            <a:r>
              <a:rPr lang="en-US" sz="2400" b="1" dirty="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24882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906</TotalTime>
  <Words>950</Words>
  <Application>Microsoft Office PowerPoint</Application>
  <PresentationFormat>On-screen Show (4:3)</PresentationFormat>
  <Paragraphs>113</Paragraphs>
  <Slides>31</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MS PGothic</vt:lpstr>
      <vt:lpstr>Arial</vt:lpstr>
      <vt:lpstr>Calibri</vt:lpstr>
      <vt:lpstr>Gill Sans MT</vt:lpstr>
      <vt:lpstr>Impact</vt:lpstr>
      <vt:lpstr>Badge</vt:lpstr>
      <vt:lpstr>Protein synthesis</vt:lpstr>
      <vt:lpstr>Giant Foldable - activity</vt:lpstr>
      <vt:lpstr>Protein synthesis foldable</vt:lpstr>
      <vt:lpstr>Ameoba Sisters</vt:lpstr>
      <vt:lpstr>Protein synthesis Analogy - handout</vt:lpstr>
      <vt:lpstr>Protein synthesis Discussion</vt:lpstr>
      <vt:lpstr>Protein Synthesis</vt:lpstr>
      <vt:lpstr>Transcription</vt:lpstr>
      <vt:lpstr>Transcription – how does it occur?</vt:lpstr>
      <vt:lpstr>Transcription</vt:lpstr>
      <vt:lpstr>Transcription</vt:lpstr>
      <vt:lpstr>Transcription REVIEW</vt:lpstr>
      <vt:lpstr>translation</vt:lpstr>
      <vt:lpstr>translation</vt:lpstr>
      <vt:lpstr>Translation</vt:lpstr>
      <vt:lpstr>Written Response #12: Write the mRNA sequence and translate to tRNA anticodon</vt:lpstr>
      <vt:lpstr>Translation</vt:lpstr>
      <vt:lpstr>PowerPoint Presentation</vt:lpstr>
      <vt:lpstr>Decoding DNA - Handout</vt:lpstr>
      <vt:lpstr>PowerPoint Presentation</vt:lpstr>
      <vt:lpstr>Results of protein synthesis</vt:lpstr>
      <vt:lpstr>Protein synthesis</vt:lpstr>
      <vt:lpstr>Start / initiator codon</vt:lpstr>
      <vt:lpstr>Stop Codon</vt:lpstr>
      <vt:lpstr>PowerPoint Presentation</vt:lpstr>
      <vt:lpstr>PowerPoint Presentation</vt:lpstr>
      <vt:lpstr>PowerPoint Presentation</vt:lpstr>
      <vt:lpstr>PowerPoint Presentation</vt:lpstr>
      <vt:lpstr>Protein Synthesis Simulation - Activity</vt:lpstr>
      <vt:lpstr>Alien DNA - Activity</vt:lpstr>
      <vt:lpstr>Strawberry DNA Isolation 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creator>jblondon20@gmail.com</dc:creator>
  <cp:lastModifiedBy>Moss, Madison</cp:lastModifiedBy>
  <cp:revision>63</cp:revision>
  <dcterms:created xsi:type="dcterms:W3CDTF">2016-04-04T14:02:40Z</dcterms:created>
  <dcterms:modified xsi:type="dcterms:W3CDTF">2018-04-09T14:40:45Z</dcterms:modified>
</cp:coreProperties>
</file>