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2"/>
  </p:notesMasterIdLst>
  <p:sldIdLst>
    <p:sldId id="256" r:id="rId2"/>
    <p:sldId id="304" r:id="rId3"/>
    <p:sldId id="313" r:id="rId4"/>
    <p:sldId id="318" r:id="rId5"/>
    <p:sldId id="307" r:id="rId6"/>
    <p:sldId id="30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00" r:id="rId15"/>
    <p:sldId id="290" r:id="rId16"/>
    <p:sldId id="291" r:id="rId17"/>
    <p:sldId id="292" r:id="rId18"/>
    <p:sldId id="262" r:id="rId19"/>
    <p:sldId id="293" r:id="rId20"/>
    <p:sldId id="294" r:id="rId21"/>
    <p:sldId id="295" r:id="rId22"/>
    <p:sldId id="268" r:id="rId23"/>
    <p:sldId id="269" r:id="rId24"/>
    <p:sldId id="270" r:id="rId25"/>
    <p:sldId id="296" r:id="rId26"/>
    <p:sldId id="297" r:id="rId27"/>
    <p:sldId id="303" r:id="rId28"/>
    <p:sldId id="320" r:id="rId29"/>
    <p:sldId id="298" r:id="rId30"/>
    <p:sldId id="319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172D6-A9FA-4BEF-83FA-66E6D38F1AEF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C8BCB-621E-41D7-805D-665F4CD76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 about homologous</a:t>
            </a:r>
            <a:r>
              <a:rPr lang="en-US" baseline="0" dirty="0" smtClean="0"/>
              <a:t> pairs and karyotyping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C8BCB-621E-41D7-805D-665F4CD767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7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12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8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49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6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C01D-DA9C-4646-AB2E-34B9AE357452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159E5B-BE92-45AE-80F1-167BC4F1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WK0fIyFl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Binary Fission – occurs when an unicellular organism divides into two equally sized cells for the purpose of reproduction.</a:t>
            </a:r>
          </a:p>
          <a:p>
            <a:pPr lvl="1"/>
            <a:r>
              <a:rPr lang="en-US" dirty="0" smtClean="0"/>
              <a:t>Ex: Bacteria, amoeba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76973" y="2160588"/>
            <a:ext cx="307280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Budding – occurs when simple organisms produce much smaller cells than those of the parent organism.</a:t>
            </a:r>
          </a:p>
          <a:p>
            <a:pPr lvl="1"/>
            <a:r>
              <a:rPr lang="en-US" dirty="0" smtClean="0"/>
              <a:t>Ex: Yeast, hydra</a:t>
            </a:r>
            <a:endParaRPr lang="en-US" dirty="0"/>
          </a:p>
        </p:txBody>
      </p:sp>
      <p:pic>
        <p:nvPicPr>
          <p:cNvPr id="1026" name="Picture 2" descr="http://www.biologydiscussion.com/wp-content/uploads/2014/01/clip_image00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81" y="3725839"/>
            <a:ext cx="5335890" cy="2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Sporulation – occurs when an organism produce spores – tiny packets of DNA – for the purpose of reproduction.</a:t>
            </a:r>
          </a:p>
          <a:p>
            <a:pPr lvl="1"/>
            <a:r>
              <a:rPr lang="en-US" dirty="0" smtClean="0"/>
              <a:t>Ex: Mushrooms</a:t>
            </a:r>
            <a:endParaRPr lang="en-US" dirty="0"/>
          </a:p>
        </p:txBody>
      </p:sp>
      <p:pic>
        <p:nvPicPr>
          <p:cNvPr id="2050" name="Picture 2" descr="http://2012.igem.org/wiki/images/thumb/3/3f/Sporulation_diagram.jpg/200px-Sporulation_diagr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34" y="1919666"/>
            <a:ext cx="2882237" cy="46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Vegetative propagation – occurs when a portion of a plant goes through cell division in order to produce another plant.</a:t>
            </a:r>
          </a:p>
        </p:txBody>
      </p:sp>
      <p:pic>
        <p:nvPicPr>
          <p:cNvPr id="3074" name="Picture 2" descr="http://leavingbio.net/VEGETATIVEPROPAGATION_files/image00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778" y="2160588"/>
            <a:ext cx="291519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Asexual </a:t>
            </a:r>
            <a:r>
              <a:rPr lang="en-US" dirty="0"/>
              <a:t>R</a:t>
            </a:r>
            <a:r>
              <a:rPr lang="en-US" dirty="0" smtClean="0"/>
              <a:t>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Regeneration – occurs when a part of an animal undergoes cell division to produce a new organism.</a:t>
            </a:r>
          </a:p>
          <a:p>
            <a:pPr lvl="1"/>
            <a:r>
              <a:rPr lang="en-US" dirty="0" smtClean="0"/>
              <a:t>Ex: Earthworm</a:t>
            </a:r>
            <a:endParaRPr lang="en-US" dirty="0"/>
          </a:p>
        </p:txBody>
      </p:sp>
      <p:pic>
        <p:nvPicPr>
          <p:cNvPr id="4098" name="Picture 2" descr="http://www.extremetech.com/wp-content/uploads/2013/07/planaria-regenerating-brain-640x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738" y="3249342"/>
            <a:ext cx="3089275" cy="17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7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of Asexual </a:t>
            </a:r>
            <a:r>
              <a:rPr lang="en-US" dirty="0"/>
              <a:t>R</a:t>
            </a:r>
            <a:r>
              <a:rPr lang="en-US" dirty="0" smtClean="0"/>
              <a:t>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 of asexual reproduction:</a:t>
            </a:r>
          </a:p>
          <a:p>
            <a:pPr lvl="1"/>
            <a:r>
              <a:rPr lang="en-US" dirty="0" smtClean="0"/>
              <a:t>Speed of reproduction</a:t>
            </a:r>
          </a:p>
          <a:p>
            <a:pPr lvl="1"/>
            <a:r>
              <a:rPr lang="en-US" dirty="0" smtClean="0"/>
              <a:t>Producing multiple copies of successful genetic combinations.</a:t>
            </a:r>
          </a:p>
          <a:p>
            <a:r>
              <a:rPr lang="en-US" dirty="0" smtClean="0"/>
              <a:t>Disadvantages of asexual reproduction: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risk of a single factor affecting an entire population due to lack of genetic variation.</a:t>
            </a:r>
          </a:p>
          <a:p>
            <a:r>
              <a:rPr lang="en-US" dirty="0" smtClean="0"/>
              <a:t>Mitosis is usually the mechanism that allows asexual reproduction to occur.</a:t>
            </a:r>
          </a:p>
          <a:p>
            <a:pPr lvl="1"/>
            <a:r>
              <a:rPr lang="en-US" dirty="0" smtClean="0"/>
              <a:t>Example: When an earthworm is cut in half, cells must use mitosis to divide in order to produce cells which will reconstruct the missing portion.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 and </a:t>
            </a:r>
            <a:r>
              <a:rPr lang="en-US" dirty="0"/>
              <a:t>C</a:t>
            </a:r>
            <a:r>
              <a:rPr lang="en-US" dirty="0" smtClean="0"/>
              <a:t>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– reproduction involving two sources of genetic material. This means that offspring will be genetic combinations of the two parents.</a:t>
            </a:r>
          </a:p>
          <a:p>
            <a:pPr lvl="1"/>
            <a:r>
              <a:rPr lang="en-US" dirty="0" smtClean="0"/>
              <a:t>Two parents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11" y="4233904"/>
            <a:ext cx="4315688" cy="17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Gametes – sex cells, such as sperm and egg. The purpose of a gamete is to fuse with another gamete to combine genetic material (fertilization).</a:t>
            </a:r>
          </a:p>
          <a:p>
            <a:r>
              <a:rPr lang="en-US" dirty="0" smtClean="0"/>
              <a:t>Zygote – the cell which is produced by fertilization.</a:t>
            </a:r>
          </a:p>
          <a:p>
            <a:pPr lvl="1"/>
            <a:r>
              <a:rPr lang="en-US" dirty="0" smtClean="0"/>
              <a:t>The zygote will develop into an embryo.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8738" y="2641040"/>
            <a:ext cx="3089275" cy="29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7 2013 Bio 7 Genetics Keynote.0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26063" r="6897" b="233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Disadvantages of Sexual Reproduction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sexual reproduction:</a:t>
            </a:r>
          </a:p>
          <a:p>
            <a:pPr lvl="1"/>
            <a:r>
              <a:rPr lang="en-US" dirty="0" smtClean="0"/>
              <a:t>Genetic variation. Which many genetic possibilities, the likelihood of a successful combination of traits for a particular environment is high.</a:t>
            </a:r>
          </a:p>
          <a:p>
            <a:r>
              <a:rPr lang="en-US" dirty="0" smtClean="0"/>
              <a:t>Disadvantages of sexual reproduction:</a:t>
            </a:r>
          </a:p>
          <a:p>
            <a:pPr lvl="1"/>
            <a:r>
              <a:rPr lang="en-US" dirty="0" smtClean="0"/>
              <a:t>Necessity of mating for fertilization and the risk of unfavorable genetic combination.</a:t>
            </a:r>
          </a:p>
          <a:p>
            <a:pPr lvl="1"/>
            <a:r>
              <a:rPr lang="en-US" dirty="0" smtClean="0"/>
              <a:t>Requires more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Chromosome Number</a:t>
            </a:r>
          </a:p>
          <a:p>
            <a:pPr lvl="1"/>
            <a:r>
              <a:rPr lang="en-US" dirty="0" smtClean="0"/>
              <a:t>Organisms have a set number of chromosomes</a:t>
            </a:r>
          </a:p>
          <a:p>
            <a:pPr lvl="1"/>
            <a:r>
              <a:rPr lang="en-US" dirty="0" smtClean="0"/>
              <a:t>Each body cell has a complete SET (2) of those chromosomes</a:t>
            </a:r>
          </a:p>
          <a:p>
            <a:pPr lvl="2"/>
            <a:r>
              <a:rPr lang="en-US" dirty="0" smtClean="0"/>
              <a:t>Diploid number (2n)</a:t>
            </a:r>
          </a:p>
          <a:p>
            <a:pPr lvl="1"/>
            <a:r>
              <a:rPr lang="en-US" dirty="0" smtClean="0"/>
              <a:t>Each gamete (sex cell) has only one copy of each set of chromosomes</a:t>
            </a:r>
          </a:p>
          <a:p>
            <a:pPr lvl="2"/>
            <a:r>
              <a:rPr lang="en-US" dirty="0" smtClean="0"/>
              <a:t>Haploid number (n)</a:t>
            </a:r>
          </a:p>
          <a:p>
            <a:r>
              <a:rPr lang="en-US" dirty="0" smtClean="0"/>
              <a:t>Number of chromosomes in sex cells of sexually reproducing organisms</a:t>
            </a:r>
          </a:p>
          <a:p>
            <a:pPr lvl="1"/>
            <a:r>
              <a:rPr lang="en-US" dirty="0" smtClean="0"/>
              <a:t>Half the diploid number of chromosomes</a:t>
            </a:r>
          </a:p>
          <a:p>
            <a:pPr lvl="2"/>
            <a:r>
              <a:rPr lang="en-US" dirty="0" smtClean="0"/>
              <a:t>Human egg cell; n = 23</a:t>
            </a:r>
          </a:p>
          <a:p>
            <a:pPr lvl="2"/>
            <a:r>
              <a:rPr lang="en-US" dirty="0" smtClean="0"/>
              <a:t>Human sperm cell; n = 23</a:t>
            </a:r>
          </a:p>
          <a:p>
            <a:pPr lvl="1"/>
            <a:r>
              <a:rPr lang="en-US" dirty="0" smtClean="0"/>
              <a:t>2 haploid gametes produce a zygote (46)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sources of genetic material is involved in asexual reproduction? In sexual reproduction?</a:t>
            </a:r>
          </a:p>
          <a:p>
            <a:pPr lvl="1"/>
            <a:r>
              <a:rPr lang="en-US" dirty="0" smtClean="0"/>
              <a:t>1, 2</a:t>
            </a:r>
          </a:p>
          <a:p>
            <a:r>
              <a:rPr lang="en-US" dirty="0" smtClean="0"/>
              <a:t>Name five types of asexual reproduction.</a:t>
            </a:r>
          </a:p>
          <a:p>
            <a:pPr lvl="1"/>
            <a:r>
              <a:rPr lang="en-US" dirty="0" smtClean="0"/>
              <a:t>Binary fission, budding, spores, vegetative propagation and regeneration</a:t>
            </a:r>
          </a:p>
          <a:p>
            <a:r>
              <a:rPr lang="en-US" dirty="0" smtClean="0"/>
              <a:t>Why is mitosis necessary for asexual reproduction?</a:t>
            </a:r>
          </a:p>
          <a:p>
            <a:pPr lvl="1"/>
            <a:r>
              <a:rPr lang="en-US" dirty="0" smtClean="0"/>
              <a:t>Allows cells to divide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 #6,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Name one advantage and one disadvantage of asexual reproduction.</a:t>
            </a:r>
          </a:p>
          <a:p>
            <a:pPr lvl="1"/>
            <a:r>
              <a:rPr lang="en-US" dirty="0" err="1" smtClean="0"/>
              <a:t>Adv</a:t>
            </a:r>
            <a:r>
              <a:rPr lang="en-US" dirty="0" smtClean="0"/>
              <a:t>: speed; Dis: lack of variation</a:t>
            </a:r>
          </a:p>
          <a:p>
            <a:r>
              <a:rPr lang="en-US" dirty="0" smtClean="0"/>
              <a:t>What are gametes? How is a zygote produced from gametes?</a:t>
            </a:r>
          </a:p>
          <a:p>
            <a:pPr lvl="1"/>
            <a:r>
              <a:rPr lang="en-US" dirty="0" smtClean="0"/>
              <a:t>Sex cells; zygote forms from fertilization</a:t>
            </a:r>
          </a:p>
          <a:p>
            <a:r>
              <a:rPr lang="en-US" dirty="0" smtClean="0"/>
              <a:t>Name one advantage and one disadvantage of sexual reproduction.</a:t>
            </a:r>
          </a:p>
          <a:p>
            <a:pPr lvl="1"/>
            <a:r>
              <a:rPr lang="en-US" dirty="0" err="1" smtClean="0"/>
              <a:t>Adv</a:t>
            </a:r>
            <a:r>
              <a:rPr lang="en-US" dirty="0" smtClean="0"/>
              <a:t>: genetic variation; Dis: slow process</a:t>
            </a:r>
          </a:p>
          <a:p>
            <a:r>
              <a:rPr lang="en-US" dirty="0" smtClean="0"/>
              <a:t>How are both mitosis and meiosis necessary for sexual reproduction?</a:t>
            </a:r>
          </a:p>
          <a:p>
            <a:pPr lvl="1"/>
            <a:r>
              <a:rPr lang="en-US" dirty="0" smtClean="0"/>
              <a:t>Meiosis forms gametes; mitosis allows for zygote to grow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process of producing gametes (egg or sperm)</a:t>
            </a:r>
          </a:p>
          <a:p>
            <a:r>
              <a:rPr lang="en-US" dirty="0" smtClean="0"/>
              <a:t>Maintains constant number of chromosomes</a:t>
            </a:r>
          </a:p>
          <a:p>
            <a:r>
              <a:rPr lang="en-US" dirty="0" smtClean="0"/>
              <a:t>Occurs only in tissues that are responsible for producing sex cells</a:t>
            </a:r>
            <a:endParaRPr lang="en-US" dirty="0"/>
          </a:p>
        </p:txBody>
      </p:sp>
      <p:pic>
        <p:nvPicPr>
          <p:cNvPr id="1026" name="Picture 2" descr="http://www.daviddarling.info/images/meio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738" y="2188898"/>
            <a:ext cx="3089275" cy="38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Results in cells with half the number of chromosomes in body (somatic) cells</a:t>
            </a:r>
          </a:p>
          <a:p>
            <a:pPr lvl="1"/>
            <a:r>
              <a:rPr lang="en-US" dirty="0" smtClean="0"/>
              <a:t>These cells are called haploid</a:t>
            </a:r>
          </a:p>
          <a:p>
            <a:r>
              <a:rPr lang="en-US" dirty="0" smtClean="0"/>
              <a:t>2 total cell divisions result in 4 haploid cells</a:t>
            </a:r>
          </a:p>
          <a:p>
            <a:r>
              <a:rPr lang="en-US" dirty="0" smtClean="0"/>
              <a:t>Phases are similar to mitosis but involve more complex processes</a:t>
            </a:r>
          </a:p>
          <a:p>
            <a:pPr lvl="1"/>
            <a:r>
              <a:rPr lang="en-US" dirty="0" smtClean="0"/>
              <a:t>Phases have similar names, but include Roman Numerals based on if it is the first or second cell division (ex: meiosis I or meiosis II)</a:t>
            </a:r>
            <a:endParaRPr lang="en-US" dirty="0"/>
          </a:p>
        </p:txBody>
      </p:sp>
      <p:pic>
        <p:nvPicPr>
          <p:cNvPr id="2050" name="Picture 2" descr="https://encrypted-tbn0.gstatic.com/images?q=tbn:ANd9GcRgC7oOOD-PndDMwM6eygexjLcJRx8g6wmhPcidq323uCG9LK3H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4" y="2080591"/>
            <a:ext cx="4206782" cy="31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Meiosis I: Ends with 2 haploid daughter cells</a:t>
            </a:r>
          </a:p>
          <a:p>
            <a:r>
              <a:rPr lang="en-US" dirty="0" smtClean="0"/>
              <a:t>Meiosis II: Ends with 4 haploid daughter cells</a:t>
            </a:r>
            <a:endParaRPr lang="en-US" dirty="0"/>
          </a:p>
        </p:txBody>
      </p:sp>
      <p:pic>
        <p:nvPicPr>
          <p:cNvPr id="3074" name="Picture 2" descr="http://academygenbioii.pbworks.com/f/meiosis-bi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38" y="1020417"/>
            <a:ext cx="3797870" cy="51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Meiosis</a:t>
            </a:r>
            <a:r>
              <a:rPr lang="en-US" dirty="0" smtClean="0"/>
              <a:t>: Amoeba Sisters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I – reduction division</a:t>
            </a:r>
          </a:p>
          <a:p>
            <a:pPr lvl="1"/>
            <a:r>
              <a:rPr lang="en-US" dirty="0" smtClean="0"/>
              <a:t>End result equals two daughter cells.</a:t>
            </a:r>
          </a:p>
          <a:p>
            <a:pPr lvl="1"/>
            <a:r>
              <a:rPr lang="en-US" dirty="0" smtClean="0"/>
              <a:t>Each is a haploid cell but contains doubled genetic material.</a:t>
            </a:r>
          </a:p>
          <a:p>
            <a:r>
              <a:rPr lang="en-US" dirty="0" smtClean="0"/>
              <a:t>Meiosis II – mitosis phase</a:t>
            </a:r>
          </a:p>
          <a:p>
            <a:pPr lvl="1"/>
            <a:r>
              <a:rPr lang="en-US" dirty="0" smtClean="0"/>
              <a:t>Double chromosomes are separated.</a:t>
            </a:r>
          </a:p>
          <a:p>
            <a:pPr lvl="1"/>
            <a:r>
              <a:rPr lang="en-US" dirty="0" smtClean="0"/>
              <a:t>End result is four daughter cells, each of which is a haploid and contains no duplicated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Foldable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versus Mitosis Practice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0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21741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Written Response #7: Comparing Mitosis and Meiosis. Draw the Venn diagram and place the phrases below in the correct part of the diagram.</a:t>
            </a:r>
            <a:endParaRPr lang="en-US" sz="3200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52779"/>
            <a:ext cx="4572000" cy="4190843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29150" y="1696278"/>
            <a:ext cx="4382328" cy="5161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Handle cell reproduction</a:t>
            </a:r>
          </a:p>
          <a:p>
            <a:r>
              <a:rPr lang="en-US" dirty="0" smtClean="0"/>
              <a:t>Occurs in stages</a:t>
            </a:r>
          </a:p>
          <a:p>
            <a:r>
              <a:rPr lang="en-US" dirty="0" smtClean="0"/>
              <a:t>Involves only one set of “stages” for the cell to reproduce</a:t>
            </a:r>
          </a:p>
          <a:p>
            <a:r>
              <a:rPr lang="en-US" dirty="0" smtClean="0"/>
              <a:t>The amount of chromosomes in the parent cell halve when turned into daughter cells</a:t>
            </a:r>
          </a:p>
          <a:p>
            <a:r>
              <a:rPr lang="en-US" dirty="0" smtClean="0"/>
              <a:t>Only reproductive or germ cells can go through this process</a:t>
            </a:r>
          </a:p>
          <a:p>
            <a:r>
              <a:rPr lang="en-US" dirty="0" smtClean="0"/>
              <a:t>Sister chromatids do not separate during the anaphase stage</a:t>
            </a:r>
          </a:p>
          <a:p>
            <a:r>
              <a:rPr lang="en-US" dirty="0" smtClean="0"/>
              <a:t>The end result is 4 daughter cells from one parent cell</a:t>
            </a:r>
          </a:p>
          <a:p>
            <a:r>
              <a:rPr lang="en-US" dirty="0" smtClean="0"/>
              <a:t>The end result is 2 daughter cells from one parent cell</a:t>
            </a:r>
          </a:p>
          <a:p>
            <a:r>
              <a:rPr lang="en-US" dirty="0" smtClean="0"/>
              <a:t>Sister chromatids separate when in the anaphase stage</a:t>
            </a:r>
          </a:p>
          <a:p>
            <a:r>
              <a:rPr lang="en-US" dirty="0" smtClean="0"/>
              <a:t>“Interphase” stage is the same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399" y="2455980"/>
            <a:ext cx="204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Mitosis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36572" y="2430580"/>
            <a:ext cx="2266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Meiosis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3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704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81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Written Response #1: Chromosome Number in Different Organisms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96286"/>
              </p:ext>
            </p:extLst>
          </p:nvPr>
        </p:nvGraphicFramePr>
        <p:xfrm>
          <a:off x="257175" y="1825625"/>
          <a:ext cx="8729664" cy="4560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888"/>
                <a:gridCol w="2909888"/>
                <a:gridCol w="2909888"/>
              </a:tblGrid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Organism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Diploid</a:t>
                      </a:r>
                      <a:r>
                        <a:rPr lang="en-US" sz="2000" baseline="0" dirty="0" smtClean="0"/>
                        <a:t> Chromosome #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Haploid Chromosome #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Human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Chimpanzee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Hedgehog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Jack Jumper Ant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Adders-Tongue</a:t>
                      </a:r>
                      <a:r>
                        <a:rPr lang="en-US" sz="2000" baseline="0" dirty="0" smtClean="0"/>
                        <a:t> Fern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630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Shrimp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97067" marR="9706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 of a </a:t>
            </a:r>
            <a:r>
              <a:rPr lang="en-US" dirty="0" err="1" smtClean="0"/>
              <a:t>Frimpanzee</a:t>
            </a:r>
            <a:r>
              <a:rPr lang="en-US" dirty="0" smtClean="0"/>
              <a:t>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 the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you are finished, raise your hand and I will come around to check you off.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Tape / Glue the handout into your notebook so that the stamp is visible.</a:t>
            </a:r>
          </a:p>
        </p:txBody>
      </p:sp>
    </p:spTree>
    <p:extLst>
      <p:ext uri="{BB962C8B-B14F-4D97-AF65-F5344CB8AC3E}">
        <p14:creationId xmlns:p14="http://schemas.microsoft.com/office/powerpoint/2010/main" val="9053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7 2013 Bio 7 Genetics Keynote.0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r="6805" b="11851"/>
          <a:stretch/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7 2013 Bio 7 Genetics Keynote.0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 r="3333" b="1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7 2013 Bio 7 Genetics Keynote.0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r="6250" b="127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7 2013 Bio 7 Genetics Keynote.0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13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7 2013 Bio 7 Genetics Keynote.0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 b="131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7 2013 Bio 7 Genetics Keynote.0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r="5000" b="12407"/>
          <a:stretch/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7 2013 Bio 7 Genetics Keynote.0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 r="5000" b="146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9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7 2013 Bio 7 Genetics Keynote.0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 b="138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7 2013 Bio 7 Genetics Keynote.0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-185" r="9306" b="137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413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Written Response #1: Chromosome Number in Different Organisms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089470"/>
              </p:ext>
            </p:extLst>
          </p:nvPr>
        </p:nvGraphicFramePr>
        <p:xfrm>
          <a:off x="257175" y="1825625"/>
          <a:ext cx="8729664" cy="4560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888"/>
                <a:gridCol w="2909888"/>
                <a:gridCol w="2909888"/>
              </a:tblGrid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Organism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Diploid</a:t>
                      </a:r>
                      <a:r>
                        <a:rPr lang="en-US" sz="2000" baseline="0" dirty="0" smtClean="0"/>
                        <a:t> Chromosome #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Haploid Chromosome #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Human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Chimpanzee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Hedgehog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Jack Jumper Ant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Adders-Tongue</a:t>
                      </a:r>
                      <a:r>
                        <a:rPr lang="en-US" sz="2000" baseline="0" dirty="0" smtClean="0"/>
                        <a:t> Fern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1260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630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  <a:tr h="6515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Shrimp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</a:t>
                      </a:r>
                      <a:endParaRPr lang="en-US" sz="2000" dirty="0"/>
                    </a:p>
                  </a:txBody>
                  <a:tcPr marL="97067" marR="970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46</a:t>
                      </a:r>
                      <a:endParaRPr lang="en-US" sz="2000" dirty="0"/>
                    </a:p>
                  </a:txBody>
                  <a:tcPr marL="97067" marR="9706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3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7 2013 Bio 7 Genetics Keynote.0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7500" b="137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Homologous chromosomes = identical chromosomes</a:t>
            </a:r>
          </a:p>
          <a:p>
            <a:pPr lvl="1"/>
            <a:r>
              <a:rPr lang="en-US" dirty="0" smtClean="0"/>
              <a:t>Contain the same types of genes (alleles may differ)</a:t>
            </a:r>
          </a:p>
          <a:p>
            <a:pPr lvl="2"/>
            <a:r>
              <a:rPr lang="en-US" dirty="0" smtClean="0"/>
              <a:t>One came from mom, one came from dad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Written Response #2: How do cellular processes ensure that we inherit both copies?</a:t>
            </a:r>
            <a:endParaRPr lang="en-US" dirty="0"/>
          </a:p>
        </p:txBody>
      </p:sp>
      <p:pic>
        <p:nvPicPr>
          <p:cNvPr id="6" name="Picture 2" descr="http://study.com/cimages/multimages/16/karyotype_karyogra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738" y="2977450"/>
            <a:ext cx="3089275" cy="22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Response #3: Write a paragraph to describe the importance of mitosis and meiosis in relation to your bodily functions.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Importance of the cell cycle:</a:t>
            </a:r>
          </a:p>
          <a:p>
            <a:pPr lvl="1"/>
            <a:r>
              <a:rPr lang="en-US" dirty="0" smtClean="0"/>
              <a:t>Living organisms must constantly produce body cells as well as gametes in order to carry on life</a:t>
            </a:r>
          </a:p>
          <a:p>
            <a:pPr lvl="2"/>
            <a:r>
              <a:rPr lang="en-US" dirty="0" smtClean="0"/>
              <a:t>Mitosis – involves asexual reproduction (produces body cells)</a:t>
            </a:r>
          </a:p>
          <a:p>
            <a:pPr lvl="2"/>
            <a:r>
              <a:rPr lang="en-US" dirty="0" smtClean="0"/>
              <a:t>Meiosis – involves sexual reproduction (produces sex cells)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016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Written Response #4: Why does reproduction require mitosis and meiosis both to occur in eukaryotic organisms?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468"/>
            <a:ext cx="7886700" cy="4351338"/>
          </a:xfrm>
        </p:spPr>
        <p:txBody>
          <a:bodyPr/>
          <a:lstStyle/>
          <a:p>
            <a:r>
              <a:rPr lang="en-US" dirty="0" smtClean="0"/>
              <a:t>To replenish body parts and create genetically stronger 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and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reproduction – reproductions involving only one source of genetic material (parent).</a:t>
            </a:r>
          </a:p>
          <a:p>
            <a:pPr lvl="1"/>
            <a:r>
              <a:rPr lang="en-US" dirty="0" smtClean="0"/>
              <a:t>Offspring will be genetically identical to the parent.</a:t>
            </a:r>
          </a:p>
          <a:p>
            <a:pPr lvl="1"/>
            <a:r>
              <a:rPr lang="en-US" dirty="0" smtClean="0"/>
              <a:t>Aka: clones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37" y="3863173"/>
            <a:ext cx="6270638" cy="24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 #5: Types of Asexual </a:t>
            </a:r>
            <a:r>
              <a:rPr lang="en-US" dirty="0"/>
              <a:t>R</a:t>
            </a:r>
            <a:r>
              <a:rPr lang="en-US" dirty="0" smtClean="0"/>
              <a:t>eproduction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31653"/>
              </p:ext>
            </p:extLst>
          </p:nvPr>
        </p:nvGraphicFramePr>
        <p:xfrm>
          <a:off x="225285" y="1690689"/>
          <a:ext cx="8733184" cy="4826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296">
                  <a:extLst>
                    <a:ext uri="{9D8B030D-6E8A-4147-A177-3AD203B41FA5}">
                      <a16:colId xmlns:a16="http://schemas.microsoft.com/office/drawing/2014/main" xmlns="" val="1415051710"/>
                    </a:ext>
                  </a:extLst>
                </a:gridCol>
                <a:gridCol w="2183296">
                  <a:extLst>
                    <a:ext uri="{9D8B030D-6E8A-4147-A177-3AD203B41FA5}">
                      <a16:colId xmlns:a16="http://schemas.microsoft.com/office/drawing/2014/main" xmlns="" val="2848945037"/>
                    </a:ext>
                  </a:extLst>
                </a:gridCol>
                <a:gridCol w="2183296">
                  <a:extLst>
                    <a:ext uri="{9D8B030D-6E8A-4147-A177-3AD203B41FA5}">
                      <a16:colId xmlns:a16="http://schemas.microsoft.com/office/drawing/2014/main" xmlns="" val="2927557994"/>
                    </a:ext>
                  </a:extLst>
                </a:gridCol>
                <a:gridCol w="2183296">
                  <a:extLst>
                    <a:ext uri="{9D8B030D-6E8A-4147-A177-3AD203B41FA5}">
                      <a16:colId xmlns:a16="http://schemas.microsoft.com/office/drawing/2014/main" xmlns="" val="3883026055"/>
                    </a:ext>
                  </a:extLst>
                </a:gridCol>
              </a:tblGrid>
              <a:tr h="7857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Asexual Reproduction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Picture to represent</a:t>
                      </a:r>
                      <a:r>
                        <a:rPr lang="en-US" sz="1600" baseline="0" dirty="0" smtClean="0"/>
                        <a:t> the type of reproduction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3714856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Binary</a:t>
                      </a:r>
                      <a:r>
                        <a:rPr lang="en-US" sz="1600" baseline="0" dirty="0" smtClean="0"/>
                        <a:t> Fission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0006120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Budding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5983617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Sporulation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7052088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Vegetative Propagation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8202989"/>
                  </a:ext>
                </a:extLst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Regeneration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061538"/>
                  </a:ext>
                </a:extLst>
              </a:tr>
              <a:tr h="11071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r>
                        <a:rPr lang="en-US" sz="1600" baseline="0" dirty="0" smtClean="0"/>
                        <a:t> and Disadvantages of Asexual Reproduction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 NOT FILL THIS BOX IN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431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1866</TotalTime>
  <Words>1209</Words>
  <Application>Microsoft Office PowerPoint</Application>
  <PresentationFormat>On-screen Show (4:3)</PresentationFormat>
  <Paragraphs>173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Trebuchet MS</vt:lpstr>
      <vt:lpstr>Wingdings 3</vt:lpstr>
      <vt:lpstr>Facet</vt:lpstr>
      <vt:lpstr>Genetics</vt:lpstr>
      <vt:lpstr>Beginning of Life</vt:lpstr>
      <vt:lpstr>Written Response #1: Chromosome Number in Different Organisms</vt:lpstr>
      <vt:lpstr>Written Response #1: Chromosome Number in Different Organisms</vt:lpstr>
      <vt:lpstr>Beginning of Life</vt:lpstr>
      <vt:lpstr>Beginning of Life</vt:lpstr>
      <vt:lpstr>Written Response #4: Why does reproduction require mitosis and meiosis both to occur in eukaryotic organisms?</vt:lpstr>
      <vt:lpstr>Asexual Reproduction and Cell Division</vt:lpstr>
      <vt:lpstr>Written Response #5: Types of Asexual Reproduction</vt:lpstr>
      <vt:lpstr>Types of Asexual Reproduction</vt:lpstr>
      <vt:lpstr>Types of Asexual Reproduction</vt:lpstr>
      <vt:lpstr>Types of Asexual Reproduction</vt:lpstr>
      <vt:lpstr>Types of Asexual Reproduction</vt:lpstr>
      <vt:lpstr>Types of Asexual Reproduction</vt:lpstr>
      <vt:lpstr>Advantages and Disadvantages of Asexual Reproduction</vt:lpstr>
      <vt:lpstr>Sexual Reproduction and Cell Division</vt:lpstr>
      <vt:lpstr>Sexual Reproduction</vt:lpstr>
      <vt:lpstr>PowerPoint Presentation</vt:lpstr>
      <vt:lpstr>Advantages and Disadvantages of Sexual Reproduction</vt:lpstr>
      <vt:lpstr>Written Response #6</vt:lpstr>
      <vt:lpstr>Written Response #6, Contd.</vt:lpstr>
      <vt:lpstr>Meiosis</vt:lpstr>
      <vt:lpstr>Meiosis</vt:lpstr>
      <vt:lpstr>Meiosis</vt:lpstr>
      <vt:lpstr>Meiosis: Amoeba Sisters</vt:lpstr>
      <vt:lpstr>Meiosis Foldable</vt:lpstr>
      <vt:lpstr>Meiosis versus Mitosis Practice - Handout</vt:lpstr>
      <vt:lpstr>Written Response #7: Comparing Mitosis and Meiosis. Draw the Venn diagram and place the phrases below in the correct part of the diagram.</vt:lpstr>
      <vt:lpstr>PowerPoint Presentation</vt:lpstr>
      <vt:lpstr>Chromosomes of a Frimpanzee - Handout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jblondon20@gmail.com</dc:creator>
  <cp:lastModifiedBy>Lambert iii, Delbert</cp:lastModifiedBy>
  <cp:revision>28</cp:revision>
  <dcterms:created xsi:type="dcterms:W3CDTF">2016-04-20T00:20:58Z</dcterms:created>
  <dcterms:modified xsi:type="dcterms:W3CDTF">2017-04-25T12:53:00Z</dcterms:modified>
</cp:coreProperties>
</file>