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7" r:id="rId2"/>
    <p:sldId id="257" r:id="rId3"/>
    <p:sldId id="271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6FC1C0CA-9A7F-49BD-BFFB-DDC7608A7F74}" type="datetime1">
              <a:rPr lang="en-US" altLang="en-US" smtClean="0"/>
              <a:pPr>
                <a:defRPr/>
              </a:pPr>
              <a:t>4/23/2018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A516206-E7AB-4CDA-BB85-85C6C7767E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9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8933E26C-A2F4-49B5-8CF1-F0491B582FAA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486C2BDB-399C-4C9B-BB62-B00DFCE57084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77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8933E26C-A2F4-49B5-8CF1-F0491B582FAA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486C2BDB-399C-4C9B-BB62-B00DFCE57084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44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8933E26C-A2F4-49B5-8CF1-F0491B582FAA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486C2BDB-399C-4C9B-BB62-B00DFCE57084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15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8933E26C-A2F4-49B5-8CF1-F0491B582FAA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486C2BDB-399C-4C9B-BB62-B00DFCE57084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164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8933E26C-A2F4-49B5-8CF1-F0491B582FAA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486C2BDB-399C-4C9B-BB62-B00DFCE57084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49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8933E26C-A2F4-49B5-8CF1-F0491B582FAA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486C2BDB-399C-4C9B-BB62-B00DFCE57084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253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81524-6E10-428F-A31D-EEA543013A54}" type="datetime1">
              <a:rPr lang="en-US" altLang="en-US" smtClean="0"/>
              <a:pPr>
                <a:defRPr/>
              </a:pPr>
              <a:t>4/23/2018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23A8-D022-44A8-B4EF-551CC2E0FB2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49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DE344-2054-4BD7-BA3E-6589FC37391A}" type="datetime1">
              <a:rPr lang="en-US" altLang="en-US" smtClean="0"/>
              <a:pPr>
                <a:defRPr/>
              </a:pPr>
              <a:t>4/23/2018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501-292C-4A72-B202-6CDE32B19A7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6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A3ADE-E6A4-44BB-AFA3-8152463C83C7}" type="datetime1">
              <a:rPr lang="en-US" altLang="en-US" smtClean="0"/>
              <a:pPr>
                <a:defRPr/>
              </a:pPr>
              <a:t>4/23/2018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4EBE-38C0-4F3A-A0C6-49541E3537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29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D1A17-3AE1-40DB-A3BF-6AD61D157991}" type="datetime1">
              <a:rPr lang="en-US" altLang="en-US" smtClean="0"/>
              <a:pPr>
                <a:defRPr/>
              </a:pPr>
              <a:t>4/23/2018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0E7C-1979-4AA5-BBE3-01A31C0C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77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D2575-9EF7-41E2-A995-13F18D8DD61F}" type="datetime1">
              <a:rPr lang="en-US" altLang="en-US" smtClean="0"/>
              <a:pPr>
                <a:defRPr/>
              </a:pPr>
              <a:t>4/23/2018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730E-A418-4B0B-92F9-6F5FD04EC5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49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C49815-0DB7-40DF-A7A2-B810FACBD8DF}" type="datetime1">
              <a:rPr lang="en-US" altLang="en-US" smtClean="0"/>
              <a:pPr>
                <a:defRPr/>
              </a:pPr>
              <a:t>4/23/2018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317-1FA9-4301-89FE-CFB63EC9D13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87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F762C-ED6F-4D73-99E7-8D0873235DB6}" type="datetime1">
              <a:rPr lang="en-US" altLang="en-US" smtClean="0"/>
              <a:pPr>
                <a:defRPr/>
              </a:pPr>
              <a:t>4/23/2018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A3C7-BD02-462B-B948-EA95B7E6846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8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743A61-5C7B-45D9-8A36-46CF5EB6B7AC}" type="datetime1">
              <a:rPr lang="en-US" altLang="en-US" smtClean="0"/>
              <a:pPr>
                <a:defRPr/>
              </a:pPr>
              <a:t>4/23/2018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D988-523F-4D73-899C-BAE46511BC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9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7271B3-9F0E-4F5B-9FB9-C02EE79D239D}" type="datetime1">
              <a:rPr lang="en-US" altLang="en-US" smtClean="0"/>
              <a:pPr>
                <a:defRPr/>
              </a:pPr>
              <a:t>4/23/2018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4DB9-623C-424B-883D-EED3925B609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67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D202E-B956-4E4E-8612-360AB21AD793}" type="datetime1">
              <a:rPr lang="en-US" altLang="en-US" smtClean="0"/>
              <a:pPr>
                <a:defRPr/>
              </a:pPr>
              <a:t>4/23/2018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50EF-F004-4284-925F-AB56479756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8933E26C-A2F4-49B5-8CF1-F0491B582FAA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486C2BDB-399C-4C9B-BB62-B00DFCE57084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30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iography.com/people/gregor-mendel-39282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ehz7tCxjS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6.2 Mendelian Genetics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H="1">
            <a:off x="3840690" y="3474720"/>
            <a:ext cx="1471353" cy="1587731"/>
          </a:xfrm>
        </p:spPr>
        <p:txBody>
          <a:bodyPr/>
          <a:lstStyle/>
          <a:p>
            <a:r>
              <a:rPr lang="en-US" dirty="0" smtClean="0"/>
              <a:t>Unit 6-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also developed the law of segregation</a:t>
            </a:r>
          </a:p>
          <a:p>
            <a:pPr lvl="1"/>
            <a:r>
              <a:rPr lang="en-US" dirty="0" smtClean="0"/>
              <a:t>Parent’s two alleles separate when gametes form in meiosis</a:t>
            </a:r>
          </a:p>
          <a:p>
            <a:r>
              <a:rPr lang="en-US" dirty="0" smtClean="0"/>
              <a:t>As well as the law of independent assortment</a:t>
            </a:r>
          </a:p>
          <a:p>
            <a:pPr lvl="1"/>
            <a:r>
              <a:rPr lang="en-US" dirty="0" smtClean="0"/>
              <a:t>Alleles separate independently (ex: just because you have freckles, doesn’t mean you must have a widow’s peak)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Genotype: genetic makeup of an individual</a:t>
            </a:r>
          </a:p>
          <a:p>
            <a:pPr lvl="1"/>
            <a:r>
              <a:rPr lang="en-US" dirty="0" err="1" smtClean="0"/>
              <a:t>GENotype</a:t>
            </a:r>
            <a:r>
              <a:rPr lang="en-US" dirty="0" smtClean="0"/>
              <a:t>: </a:t>
            </a:r>
            <a:r>
              <a:rPr lang="en-US" dirty="0" err="1" smtClean="0"/>
              <a:t>GENetic</a:t>
            </a:r>
            <a:r>
              <a:rPr lang="en-US" dirty="0" smtClean="0"/>
              <a:t> makeup</a:t>
            </a:r>
          </a:p>
          <a:p>
            <a:pPr lvl="1"/>
            <a:r>
              <a:rPr lang="en-US" dirty="0" smtClean="0"/>
              <a:t>How it is expressed:</a:t>
            </a:r>
          </a:p>
          <a:p>
            <a:pPr lvl="2"/>
            <a:r>
              <a:rPr lang="en-US" dirty="0" smtClean="0"/>
              <a:t>Using letters (GG, </a:t>
            </a:r>
            <a:r>
              <a:rPr lang="en-US" dirty="0" err="1" smtClean="0"/>
              <a:t>Gg</a:t>
            </a:r>
            <a:r>
              <a:rPr lang="en-US" dirty="0" smtClean="0"/>
              <a:t>, </a:t>
            </a:r>
            <a:r>
              <a:rPr lang="en-US" dirty="0" err="1" smtClean="0"/>
              <a:t>gg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Using words (homozygous dominant, heterozygous, homozygous recessive)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Phenotype: physical appearance of a trait</a:t>
            </a:r>
          </a:p>
          <a:p>
            <a:pPr lvl="1"/>
            <a:r>
              <a:rPr lang="en-US" dirty="0" err="1" smtClean="0"/>
              <a:t>PHenotype</a:t>
            </a:r>
            <a:r>
              <a:rPr lang="en-US" dirty="0" smtClean="0"/>
              <a:t> = </a:t>
            </a:r>
            <a:r>
              <a:rPr lang="en-US" dirty="0" err="1" smtClean="0"/>
              <a:t>PHysical</a:t>
            </a:r>
            <a:r>
              <a:rPr lang="en-US" dirty="0" smtClean="0"/>
              <a:t> appearance</a:t>
            </a:r>
          </a:p>
          <a:p>
            <a:pPr lvl="1"/>
            <a:r>
              <a:rPr lang="en-US" dirty="0" smtClean="0"/>
              <a:t>How it is expressed:</a:t>
            </a:r>
          </a:p>
          <a:p>
            <a:pPr lvl="2"/>
            <a:r>
              <a:rPr lang="en-US" dirty="0" smtClean="0"/>
              <a:t>Using words (dominant/recessive or tall/short)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Punnett</a:t>
            </a:r>
            <a:r>
              <a:rPr lang="en-US" dirty="0" smtClean="0"/>
              <a:t> Square: used to predict the offspring from particular parents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Cross: Parental Generation</a:t>
            </a:r>
          </a:p>
          <a:p>
            <a:r>
              <a:rPr lang="en-US" dirty="0" smtClean="0"/>
              <a:t>Trait: Purple Flowers (Dominant)</a:t>
            </a:r>
          </a:p>
          <a:p>
            <a:pPr lvl="1"/>
            <a:r>
              <a:rPr lang="en-US" dirty="0" smtClean="0"/>
              <a:t>Parent #1:</a:t>
            </a:r>
          </a:p>
          <a:p>
            <a:pPr lvl="2"/>
            <a:r>
              <a:rPr lang="en-US" dirty="0" smtClean="0"/>
              <a:t>PP</a:t>
            </a:r>
          </a:p>
          <a:p>
            <a:pPr lvl="1"/>
            <a:r>
              <a:rPr lang="en-US" dirty="0" smtClean="0"/>
              <a:t>Parent #2: </a:t>
            </a:r>
          </a:p>
          <a:p>
            <a:pPr lvl="2"/>
            <a:r>
              <a:rPr lang="en-US" dirty="0" err="1" smtClean="0">
                <a:solidFill>
                  <a:srgbClr val="7030A0"/>
                </a:solidFill>
              </a:rPr>
              <a:t>pp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PP x </a:t>
            </a:r>
            <a:r>
              <a:rPr lang="en-US" dirty="0" err="1" smtClean="0">
                <a:solidFill>
                  <a:srgbClr val="7030A0"/>
                </a:solidFill>
              </a:rPr>
              <a:t>pp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8696952"/>
              </p:ext>
            </p:extLst>
          </p:nvPr>
        </p:nvGraphicFramePr>
        <p:xfrm>
          <a:off x="4857750" y="1938359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11036" y="1336746"/>
            <a:ext cx="83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166975" y="1322289"/>
            <a:ext cx="83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152378" y="2453650"/>
            <a:ext cx="83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2378" y="4159278"/>
            <a:ext cx="83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16482" y="1690689"/>
            <a:ext cx="3569918" cy="2310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71048" y="1690689"/>
            <a:ext cx="5194256" cy="2445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16482" y="2845991"/>
            <a:ext cx="2467628" cy="189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70005" y="4629319"/>
            <a:ext cx="2214105" cy="237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0014" y="5680445"/>
            <a:ext cx="396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Genotype of Offspring: Heterozygous (</a:t>
            </a:r>
            <a:r>
              <a:rPr lang="en-US" sz="2800" dirty="0" err="1" smtClean="0"/>
              <a:t>Pp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768176" y="5680446"/>
            <a:ext cx="368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Phenotype of Offspring: Purple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39970" y="2413032"/>
            <a:ext cx="81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P</a:t>
            </a:r>
            <a:r>
              <a:rPr lang="en-US" sz="4000" dirty="0" err="1" smtClean="0">
                <a:solidFill>
                  <a:srgbClr val="7030A0"/>
                </a:solidFill>
              </a:rPr>
              <a:t>p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7040" y="2448339"/>
            <a:ext cx="81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P</a:t>
            </a:r>
            <a:r>
              <a:rPr lang="en-US" sz="4000" dirty="0" err="1" smtClean="0">
                <a:solidFill>
                  <a:srgbClr val="7030A0"/>
                </a:solidFill>
              </a:rPr>
              <a:t>p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1442" y="4275376"/>
            <a:ext cx="81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P</a:t>
            </a:r>
            <a:r>
              <a:rPr lang="en-US" sz="4000" dirty="0" err="1" smtClean="0">
                <a:solidFill>
                  <a:srgbClr val="7030A0"/>
                </a:solidFill>
              </a:rPr>
              <a:t>p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9970" y="4241627"/>
            <a:ext cx="81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P</a:t>
            </a:r>
            <a:r>
              <a:rPr lang="en-US" sz="4000" dirty="0" err="1" smtClean="0">
                <a:solidFill>
                  <a:srgbClr val="7030A0"/>
                </a:solidFill>
              </a:rPr>
              <a:t>p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Cross: F1 Generation</a:t>
            </a:r>
          </a:p>
          <a:p>
            <a:r>
              <a:rPr lang="en-US" dirty="0" smtClean="0"/>
              <a:t>Trait: Purple Flowers (Dominant)</a:t>
            </a:r>
          </a:p>
          <a:p>
            <a:pPr lvl="1"/>
            <a:r>
              <a:rPr lang="en-US" dirty="0" smtClean="0"/>
              <a:t>Parent #1:</a:t>
            </a:r>
          </a:p>
          <a:p>
            <a:pPr lvl="2"/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7030A0"/>
                </a:solidFill>
              </a:rPr>
              <a:t>p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Parent #2: </a:t>
            </a:r>
          </a:p>
          <a:p>
            <a:pPr lvl="2"/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7030A0"/>
                </a:solidFill>
              </a:rPr>
              <a:t>p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/>
              <a:t> x 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7030A0"/>
                </a:solidFill>
              </a:rPr>
              <a:t>p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8696952"/>
              </p:ext>
            </p:extLst>
          </p:nvPr>
        </p:nvGraphicFramePr>
        <p:xfrm>
          <a:off x="4857750" y="1938359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11036" y="1336746"/>
            <a:ext cx="83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101083" y="1309670"/>
            <a:ext cx="83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2378" y="2453650"/>
            <a:ext cx="83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152378" y="4159278"/>
            <a:ext cx="83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16482" y="1690689"/>
            <a:ext cx="3569918" cy="2310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71048" y="1690689"/>
            <a:ext cx="5194256" cy="2445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16482" y="2845991"/>
            <a:ext cx="2467628" cy="189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70005" y="4629319"/>
            <a:ext cx="2214105" cy="237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5324" y="5680445"/>
            <a:ext cx="396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Genotype of Offspring: 1 PP; 2 </a:t>
            </a:r>
            <a:r>
              <a:rPr lang="en-US" sz="2800" dirty="0" err="1" smtClean="0"/>
              <a:t>Pp</a:t>
            </a:r>
            <a:r>
              <a:rPr lang="en-US" sz="2800" dirty="0" smtClean="0"/>
              <a:t>; 1 </a:t>
            </a:r>
            <a:r>
              <a:rPr lang="en-US" sz="2800" dirty="0" err="1" smtClean="0"/>
              <a:t>pp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768176" y="5680446"/>
            <a:ext cx="368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Phenotype of Offspring: 3 Purple; 1 white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39970" y="2413032"/>
            <a:ext cx="81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</a:t>
            </a:r>
            <a:r>
              <a:rPr lang="en-US" sz="4000" dirty="0"/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7040" y="2448339"/>
            <a:ext cx="81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P</a:t>
            </a:r>
            <a:r>
              <a:rPr lang="en-US" sz="4000" dirty="0" err="1" smtClean="0">
                <a:solidFill>
                  <a:srgbClr val="7030A0"/>
                </a:solidFill>
              </a:rPr>
              <a:t>p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1442" y="4275376"/>
            <a:ext cx="81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</a:rPr>
              <a:t>p</a:t>
            </a:r>
            <a:r>
              <a:rPr lang="en-US" sz="4000" dirty="0" err="1" smtClean="0">
                <a:solidFill>
                  <a:srgbClr val="7030A0"/>
                </a:solidFill>
              </a:rPr>
              <a:t>p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9970" y="4241627"/>
            <a:ext cx="81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P</a:t>
            </a:r>
            <a:r>
              <a:rPr lang="en-US" sz="4000" dirty="0" err="1" smtClean="0">
                <a:solidFill>
                  <a:srgbClr val="7030A0"/>
                </a:solidFill>
              </a:rPr>
              <a:t>p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Written Response #8: Simple </a:t>
            </a:r>
            <a:r>
              <a:rPr lang="en-US" dirty="0" err="1" smtClean="0"/>
              <a:t>Punnett</a:t>
            </a:r>
            <a:r>
              <a:rPr lang="en-US" dirty="0" smtClean="0"/>
              <a:t>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00" y="2248954"/>
            <a:ext cx="3886200" cy="32635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homozygous dominant violet flower is then crossed with a homozygous recessive red </a:t>
            </a:r>
            <a:r>
              <a:rPr lang="en-US" dirty="0" smtClean="0"/>
              <a:t>flower.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What is the genotype of the homozygous dominant violet flower?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What is the genotype of the homozygous recessive red flower?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percentage of the offspring will be red?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2155894"/>
              </p:ext>
            </p:extLst>
          </p:nvPr>
        </p:nvGraphicFramePr>
        <p:xfrm>
          <a:off x="4857750" y="2016452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8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Simpson’s Genetics -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Complete the handout.</a:t>
            </a:r>
          </a:p>
          <a:p>
            <a:r>
              <a:rPr lang="en-US" smtClean="0"/>
              <a:t>Raise your hand when you have completed the assignment so I can check you off.</a:t>
            </a:r>
          </a:p>
          <a:p>
            <a:r>
              <a:rPr lang="en-US" smtClean="0"/>
              <a:t>Glue / Tape the handout into your notebook so that the stamp is visible.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Genetics is the study of heredity (passing on of genes)</a:t>
            </a:r>
          </a:p>
          <a:p>
            <a:r>
              <a:rPr lang="en-US" dirty="0" smtClean="0"/>
              <a:t>In order to understand heredity, you must understand some basic genetic terms:</a:t>
            </a:r>
          </a:p>
          <a:p>
            <a:pPr lvl="1"/>
            <a:r>
              <a:rPr lang="en-US" dirty="0" smtClean="0"/>
              <a:t>Heredity: ways in which genes are transferred to offspring</a:t>
            </a:r>
          </a:p>
          <a:p>
            <a:pPr lvl="1"/>
            <a:r>
              <a:rPr lang="en-US" dirty="0" smtClean="0"/>
              <a:t>Allele: alternative form of a gene (A or a)</a:t>
            </a:r>
          </a:p>
          <a:p>
            <a:pPr lvl="1"/>
            <a:r>
              <a:rPr lang="en-US" dirty="0" smtClean="0"/>
              <a:t>Locus: location of a gene on a chromosome</a:t>
            </a:r>
          </a:p>
          <a:p>
            <a:pPr lvl="1"/>
            <a:r>
              <a:rPr lang="en-US" dirty="0" smtClean="0"/>
              <a:t>Monohybrid cross: crossing genotypes of parents to determine offspring</a:t>
            </a:r>
          </a:p>
        </p:txBody>
      </p:sp>
    </p:spTree>
    <p:extLst>
      <p:ext uri="{BB962C8B-B14F-4D97-AF65-F5344CB8AC3E}">
        <p14:creationId xmlns:p14="http://schemas.microsoft.com/office/powerpoint/2010/main" val="41194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hlinkClick r:id="rId2"/>
              </a:rPr>
              <a:t>Gregor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 Mendel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“The father of genetics”</a:t>
            </a:r>
          </a:p>
          <a:p>
            <a:r>
              <a:rPr lang="en-US" dirty="0" smtClean="0"/>
              <a:t>Mendel was a monk who worked with pea plants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2126" y="2487613"/>
            <a:ext cx="2542723" cy="34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hlinkClick r:id="rId2"/>
              </a:rPr>
              <a:t>Gregor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 Mendel, Cont.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pea plants?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Easy to grow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Produce many offspring at one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Reproduce quickly and contain male and female parts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Express many traits which are easily studied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 to Genetics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Mendel’s first experiment, he crossed a purple flowering pea plant and a white flowering pea plant:</a:t>
            </a:r>
          </a:p>
          <a:p>
            <a:pPr lvl="1"/>
            <a:r>
              <a:rPr lang="en-US" dirty="0" smtClean="0"/>
              <a:t>All of the offspring were purple!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063" r="11689" b="61151"/>
          <a:stretch/>
        </p:blipFill>
        <p:spPr>
          <a:xfrm>
            <a:off x="1104008" y="3771572"/>
            <a:ext cx="6944450" cy="23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Mendel’s second cross, he used two of the purple offspring:</a:t>
            </a:r>
          </a:p>
          <a:p>
            <a:pPr lvl="1"/>
            <a:r>
              <a:rPr lang="en-US" dirty="0" smtClean="0"/>
              <a:t>¾ were purple and ¼ were white</a:t>
            </a:r>
          </a:p>
          <a:p>
            <a:pPr lvl="2"/>
            <a:r>
              <a:rPr lang="en-US" dirty="0" smtClean="0"/>
              <a:t>705 purple</a:t>
            </a:r>
          </a:p>
          <a:p>
            <a:pPr lvl="2"/>
            <a:r>
              <a:rPr lang="en-US" dirty="0" smtClean="0"/>
              <a:t>224 white</a:t>
            </a:r>
          </a:p>
          <a:p>
            <a:pPr lvl="2"/>
            <a:r>
              <a:rPr lang="en-US" dirty="0" smtClean="0"/>
              <a:t>929 total</a:t>
            </a:r>
          </a:p>
          <a:p>
            <a:pPr lvl="2"/>
            <a:r>
              <a:rPr lang="en-US" dirty="0" smtClean="0"/>
              <a:t>705:224 (3:1) phenotypic ratio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1375" b="33142"/>
          <a:stretch/>
        </p:blipFill>
        <p:spPr>
          <a:xfrm>
            <a:off x="4452571" y="2487168"/>
            <a:ext cx="4749618" cy="29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did the white come from?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Cross: Purple (PP) x White (</a:t>
            </a:r>
            <a:r>
              <a:rPr lang="en-US" dirty="0" err="1" smtClean="0"/>
              <a:t>pp</a:t>
            </a:r>
            <a:r>
              <a:rPr lang="en-US" dirty="0" smtClean="0"/>
              <a:t>) = all Purple (</a:t>
            </a:r>
            <a:r>
              <a:rPr lang="en-US" dirty="0" err="1" smtClean="0"/>
              <a:t>Pp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Cross: Purple (</a:t>
            </a:r>
            <a:r>
              <a:rPr lang="en-US" dirty="0" err="1" smtClean="0"/>
              <a:t>Pp</a:t>
            </a:r>
            <a:r>
              <a:rPr lang="en-US" dirty="0" smtClean="0"/>
              <a:t>) x Purple (</a:t>
            </a:r>
            <a:r>
              <a:rPr lang="en-US" dirty="0" err="1" smtClean="0"/>
              <a:t>Pp</a:t>
            </a:r>
            <a:r>
              <a:rPr lang="en-US" dirty="0" smtClean="0"/>
              <a:t>) = ¼ Purple (PP), ½ Purple (</a:t>
            </a:r>
            <a:r>
              <a:rPr lang="en-US" dirty="0" err="1" smtClean="0"/>
              <a:t>Pp</a:t>
            </a:r>
            <a:r>
              <a:rPr lang="en-US" dirty="0" smtClean="0"/>
              <a:t>), ¼ White (</a:t>
            </a:r>
            <a:r>
              <a:rPr lang="en-US" dirty="0" err="1" smtClean="0"/>
              <a:t>pp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traits studied by Mendel:</a:t>
            </a:r>
          </a:p>
          <a:p>
            <a:pPr lvl="1"/>
            <a:r>
              <a:rPr lang="en-US" dirty="0" smtClean="0"/>
              <a:t>Plant height</a:t>
            </a:r>
          </a:p>
          <a:p>
            <a:pPr lvl="1"/>
            <a:r>
              <a:rPr lang="en-US" dirty="0" smtClean="0"/>
              <a:t>Pod shape</a:t>
            </a:r>
          </a:p>
          <a:p>
            <a:pPr lvl="1"/>
            <a:r>
              <a:rPr lang="en-US" dirty="0" smtClean="0"/>
              <a:t>Pod color</a:t>
            </a:r>
          </a:p>
          <a:p>
            <a:pPr lvl="1"/>
            <a:r>
              <a:rPr lang="en-US" dirty="0" smtClean="0"/>
              <a:t>Pea shape</a:t>
            </a:r>
          </a:p>
          <a:p>
            <a:pPr lvl="1"/>
            <a:r>
              <a:rPr lang="en-US" dirty="0" smtClean="0"/>
              <a:t>Pea color</a:t>
            </a:r>
          </a:p>
          <a:p>
            <a:pPr lvl="1"/>
            <a:r>
              <a:rPr lang="en-US" dirty="0" smtClean="0"/>
              <a:t>Pea </a:t>
            </a:r>
            <a:r>
              <a:rPr lang="en-US" dirty="0" err="1" smtClean="0"/>
              <a:t>textrue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 to Genetics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used his findings to come up with the three rules of heredity: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Every organism has two alleles for each trait (1 from each parent)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Parents transmit those genes to their offspring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Some genes are dominant; some genes are recessive</a:t>
            </a:r>
          </a:p>
        </p:txBody>
      </p:sp>
    </p:spTree>
    <p:extLst>
      <p:ext uri="{BB962C8B-B14F-4D97-AF65-F5344CB8AC3E}">
        <p14:creationId xmlns:p14="http://schemas.microsoft.com/office/powerpoint/2010/main" val="2487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1975</TotalTime>
  <Words>633</Words>
  <Application>Microsoft Office PowerPoint</Application>
  <PresentationFormat>On-screen Show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Garamond</vt:lpstr>
      <vt:lpstr>Organic</vt:lpstr>
      <vt:lpstr>6.2 Mendelian Genetics</vt:lpstr>
      <vt:lpstr>Intro to Genetics</vt:lpstr>
      <vt:lpstr>Gregor Mendel</vt:lpstr>
      <vt:lpstr>Gregor Mendel, Cont.</vt:lpstr>
      <vt:lpstr>Intro to Genetics</vt:lpstr>
      <vt:lpstr>Intro to Genetics</vt:lpstr>
      <vt:lpstr>Intro to Genetics</vt:lpstr>
      <vt:lpstr>Intro to Genetics</vt:lpstr>
      <vt:lpstr>Intro to Genetics</vt:lpstr>
      <vt:lpstr>Intro to Genetics</vt:lpstr>
      <vt:lpstr>Punnett Squares</vt:lpstr>
      <vt:lpstr>Punnett Squares</vt:lpstr>
      <vt:lpstr>Punnett Square</vt:lpstr>
      <vt:lpstr>Punnett Square</vt:lpstr>
      <vt:lpstr>Written Response #8: Simple Punnett Square</vt:lpstr>
      <vt:lpstr>Simpson’s Genetics - Handout</vt:lpstr>
    </vt:vector>
  </TitlesOfParts>
  <Company>Lincoln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 iii, Delbert</dc:creator>
  <cp:lastModifiedBy>Moss, Madison</cp:lastModifiedBy>
  <cp:revision>16</cp:revision>
  <dcterms:created xsi:type="dcterms:W3CDTF">2016-04-19T16:42:40Z</dcterms:created>
  <dcterms:modified xsi:type="dcterms:W3CDTF">2018-04-24T11:45:33Z</dcterms:modified>
</cp:coreProperties>
</file>