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94" r:id="rId2"/>
    <p:sldId id="296" r:id="rId3"/>
    <p:sldId id="280" r:id="rId4"/>
    <p:sldId id="283" r:id="rId5"/>
    <p:sldId id="284" r:id="rId6"/>
    <p:sldId id="278" r:id="rId7"/>
    <p:sldId id="263" r:id="rId8"/>
    <p:sldId id="286" r:id="rId9"/>
    <p:sldId id="287" r:id="rId10"/>
    <p:sldId id="279" r:id="rId11"/>
    <p:sldId id="295" r:id="rId12"/>
    <p:sldId id="274" r:id="rId13"/>
    <p:sldId id="289" r:id="rId14"/>
    <p:sldId id="275" r:id="rId15"/>
    <p:sldId id="290" r:id="rId16"/>
    <p:sldId id="267" r:id="rId17"/>
    <p:sldId id="291" r:id="rId18"/>
    <p:sldId id="292" r:id="rId19"/>
    <p:sldId id="276" r:id="rId20"/>
    <p:sldId id="271" r:id="rId21"/>
    <p:sldId id="293" r:id="rId22"/>
    <p:sldId id="269" r:id="rId23"/>
    <p:sldId id="270" r:id="rId24"/>
    <p:sldId id="28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9A4A1-841D-41FB-811A-D106CEE40C23}" type="datetime1">
              <a:rPr lang="en-US" altLang="en-US" smtClean="0"/>
              <a:pPr>
                <a:defRPr/>
              </a:pPr>
              <a:t>4/25/2018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3116-6D15-4825-9E65-2AE2BA118D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92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77DAFE47-3194-40C6-A5BA-35CF22C84510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D34A98B7-E080-432B-982A-17D74BE5F656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97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77DAFE47-3194-40C6-A5BA-35CF22C84510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D34A98B7-E080-432B-982A-17D74BE5F656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68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77DAFE47-3194-40C6-A5BA-35CF22C84510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D34A98B7-E080-432B-982A-17D74BE5F656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14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77DAFE47-3194-40C6-A5BA-35CF22C84510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D34A98B7-E080-432B-982A-17D74BE5F656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61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77DAFE47-3194-40C6-A5BA-35CF22C84510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D34A98B7-E080-432B-982A-17D74BE5F656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0313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77DAFE47-3194-40C6-A5BA-35CF22C84510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D34A98B7-E080-432B-982A-17D74BE5F656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9855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225F5-228D-468C-8592-F890D1A76ABD}" type="datetime1">
              <a:rPr lang="en-US" altLang="en-US" smtClean="0"/>
              <a:pPr>
                <a:defRPr/>
              </a:pPr>
              <a:t>4/25/2018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307F-8C29-4D88-A2BD-DF1D3C64FC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30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D05F5-D58F-4613-A896-4D6624BE3A1E}" type="datetime1">
              <a:rPr lang="en-US" altLang="en-US" smtClean="0"/>
              <a:pPr>
                <a:defRPr/>
              </a:pPr>
              <a:t>4/25/2018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10C4-8053-4282-A1BB-85DF38D13F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98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B73B8-A4C6-4BF3-AC15-04F29FDF1D3E}" type="datetime1">
              <a:rPr lang="en-US" altLang="en-US" smtClean="0"/>
              <a:pPr>
                <a:defRPr/>
              </a:pPr>
              <a:t>4/25/2018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946B-CE4E-428B-AAC1-9917F77470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61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F7CE0-F950-49D1-BC85-9777F72D7190}" type="datetime1">
              <a:rPr lang="en-US" altLang="en-US" smtClean="0"/>
              <a:pPr>
                <a:defRPr/>
              </a:pPr>
              <a:t>4/25/2018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F2F12-A3EC-416E-9CEB-F43FD774E7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81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F255EC-A5A8-42B5-86EF-D5A57185B0AE}" type="datetime1">
              <a:rPr lang="en-US" altLang="en-US" smtClean="0"/>
              <a:pPr>
                <a:defRPr/>
              </a:pPr>
              <a:t>4/25/2018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BBC2-05CA-4C51-AA37-E64657A2D8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67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59E5E-C90C-4004-A6B4-698360A55E01}" type="datetime1">
              <a:rPr lang="en-US" altLang="en-US" smtClean="0"/>
              <a:pPr>
                <a:defRPr/>
              </a:pPr>
              <a:t>4/25/2018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0484-DA42-4A2C-BFB4-FBF419AA0E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01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DDF5E-1720-44E2-84A0-F7EFD6A64653}" type="datetime1">
              <a:rPr lang="en-US" altLang="en-US" smtClean="0"/>
              <a:pPr>
                <a:defRPr/>
              </a:pPr>
              <a:t>4/25/2018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69AB-4048-46F3-BEE5-B3CC153FA7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05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FAF5E-FE0A-4926-9D8A-3B2A5A5A90D7}" type="datetime1">
              <a:rPr lang="en-US" altLang="en-US" smtClean="0"/>
              <a:pPr>
                <a:defRPr/>
              </a:pPr>
              <a:t>4/25/2018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28583-E9D5-40C8-8870-0D4D502052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49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505CC-587E-46AC-9359-DDCE7704EFC0}" type="datetime1">
              <a:rPr lang="en-US" altLang="en-US" smtClean="0"/>
              <a:pPr>
                <a:defRPr/>
              </a:pPr>
              <a:t>4/25/2018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DFFF-052B-4615-9F8A-3E576FCC9E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67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2102B-88B3-40EC-A5A2-43B6D2F8619E}" type="datetime1">
              <a:rPr lang="en-US" altLang="en-US" smtClean="0"/>
              <a:pPr>
                <a:defRPr/>
              </a:pPr>
              <a:t>4/25/2018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55E1-D886-4033-9F6C-B377FB851F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56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77DAFE47-3194-40C6-A5BA-35CF22C84510}" type="datetime1">
              <a:rPr lang="en-US" altLang="en-US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fld id="{D34A98B7-E080-432B-982A-17D74BE5F656}" type="slidenum">
              <a:rPr lang="en-US" altLang="en-US" smtClean="0">
                <a:ea typeface="ＭＳ Ｐゴシック" panose="020B0600070205080204" pitchFamily="34" charset="-128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804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 Project…10 minutes.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398" y="1825625"/>
            <a:ext cx="4214597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30738" y="2666206"/>
            <a:ext cx="3819525" cy="25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Incomplete Dominance Practice -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Complete the handout.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you have completed the handout, raise your hand and I will check you off.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Glue / Tape the handout into your notebook so the stamp is visible.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 Project…10 minutes.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398" y="1825625"/>
            <a:ext cx="4214597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30738" y="2666206"/>
            <a:ext cx="3819525" cy="25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971" y="1516690"/>
            <a:ext cx="7511472" cy="4041162"/>
          </a:xfrm>
        </p:spPr>
        <p:txBody>
          <a:bodyPr/>
          <a:lstStyle/>
          <a:p>
            <a:r>
              <a:rPr lang="en-US" dirty="0" smtClean="0"/>
              <a:t>More than two alleles exist within the population for the given trait. However, each individual may only inherit two of the possible alleles.</a:t>
            </a:r>
          </a:p>
          <a:p>
            <a:r>
              <a:rPr lang="en-US" dirty="0" smtClean="0"/>
              <a:t>To represent the multiple alleles a base letter is used for each allele and the allele is represented by a unique superscript letter.</a:t>
            </a:r>
          </a:p>
          <a:p>
            <a:pPr lvl="1"/>
            <a:r>
              <a:rPr lang="en-US" dirty="0" smtClean="0"/>
              <a:t>Example: Blood types</a:t>
            </a:r>
          </a:p>
          <a:p>
            <a:pPr lvl="2"/>
            <a:r>
              <a:rPr lang="en-US" dirty="0" smtClean="0"/>
              <a:t>A and B show co-dominance, while O is recessive.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847194"/>
              </p:ext>
            </p:extLst>
          </p:nvPr>
        </p:nvGraphicFramePr>
        <p:xfrm>
          <a:off x="628650" y="5166043"/>
          <a:ext cx="7886700" cy="1497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44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Phenotype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Type 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Type B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Type AB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Type O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3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Genotype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 (I</a:t>
                      </a:r>
                      <a:r>
                        <a:rPr lang="en-US" baseline="30000" dirty="0" smtClean="0"/>
                        <a:t>A</a:t>
                      </a:r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A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AO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baseline="30000" dirty="0" err="1" smtClean="0"/>
                        <a:t>A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BB (I</a:t>
                      </a:r>
                      <a:r>
                        <a:rPr lang="en-US" baseline="30000" dirty="0" smtClean="0"/>
                        <a:t>B</a:t>
                      </a:r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B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BO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baseline="30000" dirty="0" err="1" smtClean="0"/>
                        <a:t>B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 (I</a:t>
                      </a:r>
                      <a:r>
                        <a:rPr lang="en-US" baseline="30000" dirty="0" smtClean="0"/>
                        <a:t>A</a:t>
                      </a:r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OO (i</a:t>
                      </a:r>
                      <a:r>
                        <a:rPr lang="en-US" baseline="0" dirty="0" smtClean="0"/>
                        <a:t>i)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9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49989"/>
              </p:ext>
            </p:extLst>
          </p:nvPr>
        </p:nvGraphicFramePr>
        <p:xfrm>
          <a:off x="2754350" y="3582444"/>
          <a:ext cx="3258142" cy="2205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61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61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woman with a heterozygous type A blood and a man with type O blood have a child together. What is the likelihood that the child will have type O blood?</a:t>
            </a:r>
            <a:endParaRPr lang="en-US" dirty="0"/>
          </a:p>
        </p:txBody>
      </p:sp>
      <p:pic>
        <p:nvPicPr>
          <p:cNvPr id="6" name="Picture 1" descr="7 2013 Bio 7 Genetics Keynote.08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53714" r="7945" b="12679"/>
          <a:stretch/>
        </p:blipFill>
        <p:spPr bwMode="auto">
          <a:xfrm>
            <a:off x="363255" y="1590805"/>
            <a:ext cx="8455068" cy="496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humans, the two types of sex chromosomes are represented by a X and a Y. Inheriting two X chromosomes makes a female; inheriting a X and a Y chromosome makes a male. </a:t>
            </a:r>
          </a:p>
          <a:p>
            <a:r>
              <a:rPr lang="en-US" dirty="0" smtClean="0"/>
              <a:t>The genes located on a sex chromosome are called sex-linked genes. Thus, females inherit two alleles for the trait while males only inherit one allele for the trait.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4874" y="365126"/>
            <a:ext cx="3580095" cy="2220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458" y="2966320"/>
            <a:ext cx="3580095" cy="35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485" y="930367"/>
            <a:ext cx="3685073" cy="40313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normal male (X</a:t>
            </a:r>
            <a:r>
              <a:rPr lang="en-US" sz="2400" baseline="30000" dirty="0" smtClean="0"/>
              <a:t>C</a:t>
            </a:r>
            <a:r>
              <a:rPr lang="en-US" sz="2400" dirty="0" smtClean="0"/>
              <a:t>Y) reproduces with a woman who is a carrier for colorblindness (X</a:t>
            </a:r>
            <a:r>
              <a:rPr lang="en-US" sz="2400" baseline="30000" dirty="0" smtClean="0"/>
              <a:t>C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c</a:t>
            </a:r>
            <a:r>
              <a:rPr lang="en-US" sz="2400" dirty="0" smtClean="0"/>
              <a:t>). Perform the cross.</a:t>
            </a:r>
          </a:p>
          <a:p>
            <a:r>
              <a:rPr lang="en-US" sz="2400" dirty="0" smtClean="0"/>
              <a:t>Parents: _____ x _____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girls (out of 4):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boys (out of 4):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colorblind girls: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carrier girls: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normal, non-carrier girls: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colorblind boys: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normal boys: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53938"/>
              </p:ext>
            </p:extLst>
          </p:nvPr>
        </p:nvGraphicFramePr>
        <p:xfrm>
          <a:off x="850394" y="4471147"/>
          <a:ext cx="3258142" cy="2205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61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61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7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 descr="7 2013 Bio 7 Genetics Keynote.09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3303" r="11644" b="540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0" y="764113"/>
            <a:ext cx="3685073" cy="40313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colorblind male reproduces with a normal, non-carrier woman. Perform the cross.</a:t>
            </a:r>
          </a:p>
          <a:p>
            <a:r>
              <a:rPr lang="en-US" sz="2400" dirty="0" smtClean="0"/>
              <a:t>Parents: _____ x _____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girls (out of 4):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boys (out of 4):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colorblind girls: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carrier girls: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normal, non-carrier girls: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colorblind boys: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normal boys: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4055"/>
              </p:ext>
            </p:extLst>
          </p:nvPr>
        </p:nvGraphicFramePr>
        <p:xfrm>
          <a:off x="875446" y="4270730"/>
          <a:ext cx="3258142" cy="2205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61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61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3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 descr="7 2013 Bio 7 Genetics Keynote.09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1" t="45058" r="11644" b="158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traits actually depend on several genes. The interaction of the many genes within one individual creates a range of phenotypes. </a:t>
            </a:r>
          </a:p>
          <a:p>
            <a:r>
              <a:rPr lang="en-US" dirty="0" smtClean="0"/>
              <a:t>For example, height, skin color and the size of your foot depend on the total number of dominant alleles inherited for these traits.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1202" t="36991" r="5878" b="371"/>
          <a:stretch/>
        </p:blipFill>
        <p:spPr>
          <a:xfrm>
            <a:off x="5562408" y="153400"/>
            <a:ext cx="3055499" cy="3344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754" t="39086" r="54794" b="9954"/>
          <a:stretch/>
        </p:blipFill>
        <p:spPr>
          <a:xfrm>
            <a:off x="5758357" y="4001294"/>
            <a:ext cx="2663599" cy="25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6.4 Non-Mendelian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Sex-Linked and Multiple Allele Practice - Handout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Complete the handout.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you have completed the handout, raise your hand and I will check you off.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Glue / Tape the handout into your notebook so the stamp is visible.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Dominance Practice -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Complete the handout.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you have completed the handout, raise your hand and I will check you off.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Glue / Tape the handout into your notebook so the stamp is visible.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 descr="7 2013 Bio 7 Genetics Keynote.09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t="10122" r="9726" b="20959"/>
          <a:stretch/>
        </p:blipFill>
        <p:spPr bwMode="auto">
          <a:xfrm>
            <a:off x="0" y="0"/>
            <a:ext cx="9150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 descr="7 2013 Bio 7 Genetics Keynote.09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8417" r="10137" b="194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pair up with one other person in the classroom.</a:t>
            </a:r>
          </a:p>
          <a:p>
            <a:r>
              <a:rPr lang="en-US" dirty="0" smtClean="0"/>
              <a:t>You will need a sheet of notebook paper and a pen/pencil.</a:t>
            </a:r>
          </a:p>
          <a:p>
            <a:r>
              <a:rPr lang="en-US" dirty="0" smtClean="0"/>
              <a:t>There are 7 stations around the room. There are multiple copies found at different locations so you should not be waiting at a station.</a:t>
            </a:r>
          </a:p>
          <a:p>
            <a:r>
              <a:rPr lang="en-US" dirty="0" smtClean="0"/>
              <a:t>The FIRST team that brings their sheet to me with all of the correct answers for each station will win a prize.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 Life Form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Part 3.</a:t>
            </a:r>
          </a:p>
          <a:p>
            <a:r>
              <a:rPr lang="en-US" dirty="0" smtClean="0"/>
              <a:t>Raise your hand when you have completed part 3 and I will check you off.</a:t>
            </a:r>
          </a:p>
          <a:p>
            <a:r>
              <a:rPr lang="en-US" dirty="0" smtClean="0"/>
              <a:t>DO NOT lose part 3 as you will be responsible for having it later in the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Both alleles show dominance together (appear in true form)</a:t>
            </a:r>
          </a:p>
          <a:p>
            <a:pPr lvl="1"/>
            <a:r>
              <a:rPr lang="en-US" dirty="0" smtClean="0"/>
              <a:t>Creates a splotchy/spotted appearance</a:t>
            </a:r>
          </a:p>
          <a:p>
            <a:pPr lvl="2"/>
            <a:r>
              <a:rPr lang="en-US" dirty="0" smtClean="0"/>
              <a:t>RED + WHITE = Splotchy Red and White</a:t>
            </a:r>
          </a:p>
          <a:p>
            <a:r>
              <a:rPr lang="en-US" dirty="0" smtClean="0"/>
              <a:t>Symbols used: Two DIFFERENT capital letters</a:t>
            </a:r>
          </a:p>
          <a:p>
            <a:pPr lvl="1"/>
            <a:r>
              <a:rPr lang="en-US" dirty="0" smtClean="0"/>
              <a:t>For example, R for red and W for white. RW for splotchy red and white.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5754" y="2087563"/>
            <a:ext cx="3789492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1362629"/>
            <a:ext cx="3685073" cy="40313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Show a cross between a red flower and a white flower.</a:t>
            </a:r>
          </a:p>
          <a:p>
            <a:r>
              <a:rPr lang="en-US" dirty="0" smtClean="0"/>
              <a:t>Parents: _____ x _____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homozygous RR: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heterozygous RW: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homozygous WW: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Genotypic ratio: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red flowers: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# splotchy flowers: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white flowers: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Phenotypic ratio: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06468"/>
              </p:ext>
            </p:extLst>
          </p:nvPr>
        </p:nvGraphicFramePr>
        <p:xfrm>
          <a:off x="887972" y="4070314"/>
          <a:ext cx="3258142" cy="2205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61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61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4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1284851"/>
            <a:ext cx="3685073" cy="40313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Show a cross between a heterozygous tulip and a red tulip.</a:t>
            </a:r>
          </a:p>
          <a:p>
            <a:r>
              <a:rPr lang="en-US" dirty="0" smtClean="0"/>
              <a:t>Parents: _____ x _____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homozygous RR: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heterozygous RW: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homozygous WW: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Genotypic ratio: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red flowers: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# splotchy flowers: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white flowers: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Phenotypic ratio: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537096"/>
              </p:ext>
            </p:extLst>
          </p:nvPr>
        </p:nvGraphicFramePr>
        <p:xfrm>
          <a:off x="887972" y="4070314"/>
          <a:ext cx="3258142" cy="2205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61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61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Co-Dominance Practice -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Complete the handout.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you have completed the handout, raise your hand and I will check you off.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Glue / Tape the handout into your notebook so the stamp is visible.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Incomplete dominance: neither allele is dominant so they merge together (not in true form)</a:t>
            </a:r>
          </a:p>
          <a:p>
            <a:pPr lvl="1"/>
            <a:r>
              <a:rPr lang="en-US" dirty="0" smtClean="0"/>
              <a:t>Creates a blend</a:t>
            </a:r>
          </a:p>
          <a:p>
            <a:pPr lvl="1"/>
            <a:r>
              <a:rPr lang="en-US" dirty="0" smtClean="0"/>
              <a:t>RED + WHITE = PINK; BLACK + WHITE = GRAY</a:t>
            </a:r>
          </a:p>
          <a:p>
            <a:endParaRPr lang="en-US" dirty="0"/>
          </a:p>
          <a:p>
            <a:r>
              <a:rPr lang="en-US" dirty="0"/>
              <a:t>Symbols used: </a:t>
            </a:r>
            <a:r>
              <a:rPr lang="en-US" dirty="0" smtClean="0"/>
              <a:t>Same capital letter (one uses an apostrophe)</a:t>
            </a:r>
            <a:endParaRPr lang="en-US" dirty="0"/>
          </a:p>
          <a:p>
            <a:pPr lvl="1"/>
            <a:r>
              <a:rPr lang="en-US" dirty="0"/>
              <a:t>For example, R for red and </a:t>
            </a:r>
            <a:r>
              <a:rPr lang="en-US" dirty="0" smtClean="0"/>
              <a:t>R’ </a:t>
            </a:r>
            <a:r>
              <a:rPr lang="en-US" dirty="0"/>
              <a:t>for white. </a:t>
            </a:r>
            <a:r>
              <a:rPr lang="en-US" dirty="0" smtClean="0"/>
              <a:t>RR’ for pink.</a:t>
            </a:r>
          </a:p>
        </p:txBody>
      </p:sp>
      <p:pic>
        <p:nvPicPr>
          <p:cNvPr id="1028" name="Picture 4" descr="http://images.slideplayer.com/9/2539640/slides/slide_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24456" r="11220" b="17956"/>
          <a:stretch/>
        </p:blipFill>
        <p:spPr bwMode="auto">
          <a:xfrm>
            <a:off x="4572000" y="2322805"/>
            <a:ext cx="4592494" cy="257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485" y="1046745"/>
            <a:ext cx="3685073" cy="403133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Show the cross between a homozygous white snapdragon and a homozygous red snapdragon.</a:t>
            </a:r>
          </a:p>
          <a:p>
            <a:r>
              <a:rPr lang="en-US" sz="2400" dirty="0" smtClean="0"/>
              <a:t>Parents: _____ x _____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homozygous RR: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heterozygous RR’: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homozygous R’R’: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Genotypic ratio: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red flowers: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# </a:t>
            </a:r>
            <a:r>
              <a:rPr lang="en-US" dirty="0" smtClean="0"/>
              <a:t>pink </a:t>
            </a:r>
            <a:r>
              <a:rPr lang="en-US" dirty="0"/>
              <a:t>flowers: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white flowers: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Phenotypic ratio: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26409"/>
              </p:ext>
            </p:extLst>
          </p:nvPr>
        </p:nvGraphicFramePr>
        <p:xfrm>
          <a:off x="850394" y="4446095"/>
          <a:ext cx="3258142" cy="2205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61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61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7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905429"/>
            <a:ext cx="3685073" cy="403133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Show the cross between two of the offspring from the previous example</a:t>
            </a:r>
          </a:p>
          <a:p>
            <a:r>
              <a:rPr lang="en-US" sz="2400" dirty="0" smtClean="0"/>
              <a:t>Parents: _____ x _____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homozygous RR: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heterozygous RR’: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homozygous R’R’: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Genotypic ratio: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red flowers: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# </a:t>
            </a:r>
            <a:r>
              <a:rPr lang="en-US" dirty="0" smtClean="0"/>
              <a:t>pink </a:t>
            </a:r>
            <a:r>
              <a:rPr lang="en-US" dirty="0"/>
              <a:t>flowers: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# white flowers: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Phenotypic ratio: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46491"/>
              </p:ext>
            </p:extLst>
          </p:nvPr>
        </p:nvGraphicFramePr>
        <p:xfrm>
          <a:off x="850394" y="4170522"/>
          <a:ext cx="3258142" cy="2205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61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613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8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3602</TotalTime>
  <Words>980</Words>
  <Application>Microsoft Office PowerPoint</Application>
  <PresentationFormat>On-screen Show (4:3)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MS PGothic</vt:lpstr>
      <vt:lpstr>Arial</vt:lpstr>
      <vt:lpstr>Bookman Old Style</vt:lpstr>
      <vt:lpstr>Rockwell</vt:lpstr>
      <vt:lpstr>Damask</vt:lpstr>
      <vt:lpstr>ALF Project…10 minutes.</vt:lpstr>
      <vt:lpstr>6.4 Non-Mendelian Genetics</vt:lpstr>
      <vt:lpstr>Co-Dominance</vt:lpstr>
      <vt:lpstr>Written Response</vt:lpstr>
      <vt:lpstr>Written Response</vt:lpstr>
      <vt:lpstr>Co-Dominance Practice - Handout</vt:lpstr>
      <vt:lpstr>Incomplete Dominance</vt:lpstr>
      <vt:lpstr>Written Response</vt:lpstr>
      <vt:lpstr>Written Response</vt:lpstr>
      <vt:lpstr>Incomplete Dominance Practice - Handout</vt:lpstr>
      <vt:lpstr>ALF Project…10 minutes.</vt:lpstr>
      <vt:lpstr>Multiple Alleles</vt:lpstr>
      <vt:lpstr>Written Response</vt:lpstr>
      <vt:lpstr>Sex-Linked Traits</vt:lpstr>
      <vt:lpstr>Written Response</vt:lpstr>
      <vt:lpstr>PowerPoint Presentation</vt:lpstr>
      <vt:lpstr>Written Response</vt:lpstr>
      <vt:lpstr>PowerPoint Presentation</vt:lpstr>
      <vt:lpstr>Polygenic Traits</vt:lpstr>
      <vt:lpstr>Sex-Linked and Multiple Allele Practice - Handout</vt:lpstr>
      <vt:lpstr>Types of Dominance Practice - Handout</vt:lpstr>
      <vt:lpstr>PowerPoint Presentation</vt:lpstr>
      <vt:lpstr>PowerPoint Presentation</vt:lpstr>
      <vt:lpstr>Station Race</vt:lpstr>
      <vt:lpstr>Alien Life Form Project</vt:lpstr>
    </vt:vector>
  </TitlesOfParts>
  <Company>Lincoln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 iii, Delbert</dc:creator>
  <cp:lastModifiedBy>Moss, Madison</cp:lastModifiedBy>
  <cp:revision>24</cp:revision>
  <dcterms:created xsi:type="dcterms:W3CDTF">2016-04-25T16:18:56Z</dcterms:created>
  <dcterms:modified xsi:type="dcterms:W3CDTF">2018-04-27T17:40:32Z</dcterms:modified>
</cp:coreProperties>
</file>