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3" r:id="rId6"/>
    <p:sldId id="265" r:id="rId7"/>
    <p:sldId id="281" r:id="rId8"/>
    <p:sldId id="267" r:id="rId9"/>
    <p:sldId id="268" r:id="rId10"/>
    <p:sldId id="269" r:id="rId11"/>
    <p:sldId id="270" r:id="rId12"/>
    <p:sldId id="276" r:id="rId13"/>
    <p:sldId id="278" r:id="rId14"/>
    <p:sldId id="279" r:id="rId15"/>
    <p:sldId id="277" r:id="rId16"/>
    <p:sldId id="280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C45A-EBD8-4627-84A7-7FA34FC158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FC9D-0621-412D-9133-8CC4D6E0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0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C45A-EBD8-4627-84A7-7FA34FC158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FC9D-0621-412D-9133-8CC4D6E0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4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C45A-EBD8-4627-84A7-7FA34FC158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FC9D-0621-412D-9133-8CC4D6E0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2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C45A-EBD8-4627-84A7-7FA34FC158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FC9D-0621-412D-9133-8CC4D6E0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2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C45A-EBD8-4627-84A7-7FA34FC158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FC9D-0621-412D-9133-8CC4D6E0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8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C45A-EBD8-4627-84A7-7FA34FC158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FC9D-0621-412D-9133-8CC4D6E0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7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C45A-EBD8-4627-84A7-7FA34FC158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FC9D-0621-412D-9133-8CC4D6E0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1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C45A-EBD8-4627-84A7-7FA34FC158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FC9D-0621-412D-9133-8CC4D6E0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1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C45A-EBD8-4627-84A7-7FA34FC158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FC9D-0621-412D-9133-8CC4D6E0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2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C45A-EBD8-4627-84A7-7FA34FC158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FC9D-0621-412D-9133-8CC4D6E0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9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C45A-EBD8-4627-84A7-7FA34FC158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FC9D-0621-412D-9133-8CC4D6E0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EC45A-EBD8-4627-84A7-7FA34FC1588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5FC9D-0621-412D-9133-8CC4D6E08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t4N9GSBoM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xxrDEbtua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GpPHrLF-5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Syd_BUbl5A" TargetMode="External"/><Relationship Id="rId2" Type="http://schemas.openxmlformats.org/officeDocument/2006/relationships/hyperlink" Target="https://www.youtube.com/watch?v=aOmBRBXXL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-zodF-Xr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Organisms have specific adaptations in their environments</a:t>
            </a:r>
          </a:p>
          <a:p>
            <a:r>
              <a:rPr lang="en-US" dirty="0"/>
              <a:t>In order to accomplish tasks they must have successful traits</a:t>
            </a:r>
          </a:p>
          <a:p>
            <a:pPr lvl="1"/>
            <a:r>
              <a:rPr lang="en-US" dirty="0"/>
              <a:t>Adaptation: beneficial trait that allows an organism to be best suited for survival</a:t>
            </a:r>
          </a:p>
        </p:txBody>
      </p:sp>
    </p:spTree>
    <p:extLst>
      <p:ext uri="{BB962C8B-B14F-4D97-AF65-F5344CB8AC3E}">
        <p14:creationId xmlns:p14="http://schemas.microsoft.com/office/powerpoint/2010/main" val="3139985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Mammals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Vertebrates: have had (at some point in their lives) an endoskeleton, vertebrae and gill slits</a:t>
            </a:r>
          </a:p>
          <a:p>
            <a:pPr lvl="1"/>
            <a:r>
              <a:rPr lang="en-US" dirty="0"/>
              <a:t>Egg-laying: platypus </a:t>
            </a:r>
          </a:p>
          <a:p>
            <a:pPr lvl="1"/>
            <a:r>
              <a:rPr lang="en-US" dirty="0"/>
              <a:t>Marsupial: offspring complete development in marsupium “pouch”</a:t>
            </a:r>
          </a:p>
          <a:p>
            <a:pPr lvl="1"/>
            <a:r>
              <a:rPr lang="en-US" dirty="0"/>
              <a:t>Placental: provide nourishment to offspring in placenta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69489" y="265400"/>
            <a:ext cx="3370552" cy="2524661"/>
          </a:xfrm>
          <a:prstGeom prst="rect">
            <a:avLst/>
          </a:prstGeom>
        </p:spPr>
      </p:pic>
      <p:pic>
        <p:nvPicPr>
          <p:cNvPr id="7170" name="Picture 2" descr="https://500questions.files.wordpress.com/2013/05/kangaroo-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585" y="2892136"/>
            <a:ext cx="22383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565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Adaptations Summary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369791"/>
              </p:ext>
            </p:extLst>
          </p:nvPr>
        </p:nvGraphicFramePr>
        <p:xfrm>
          <a:off x="0" y="1825625"/>
          <a:ext cx="91440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680">
                  <a:extLst>
                    <a:ext uri="{9D8B030D-6E8A-4147-A177-3AD203B41FA5}">
                      <a16:colId xmlns:a16="http://schemas.microsoft.com/office/drawing/2014/main" val="2686956300"/>
                    </a:ext>
                  </a:extLst>
                </a:gridCol>
                <a:gridCol w="7447320">
                  <a:extLst>
                    <a:ext uri="{9D8B030D-6E8A-4147-A177-3AD203B41FA5}">
                      <a16:colId xmlns:a16="http://schemas.microsoft.com/office/drawing/2014/main" val="21704748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527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Transferring</a:t>
                      </a:r>
                      <a:r>
                        <a:rPr lang="en-US" baseline="0" dirty="0"/>
                        <a:t> necessary materials to cells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Maintaining pH with buffers, maintaining salt and water balances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Plants have xylem and phloem to conduct materials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956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Excretion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Sending waste</a:t>
                      </a:r>
                      <a:r>
                        <a:rPr lang="en-US" baseline="0" dirty="0"/>
                        <a:t> to excretory organs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Eliminate toxins from cells and bodies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581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Respiration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Many animals take in oxygen and put out carbon dioxide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Plants take in carbon</a:t>
                      </a:r>
                      <a:r>
                        <a:rPr lang="en-US" baseline="0" dirty="0"/>
                        <a:t> dioxide through leaf pores and put out oxygen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18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Many organisms use movement to</a:t>
                      </a:r>
                      <a:r>
                        <a:rPr lang="en-US" baseline="0" dirty="0"/>
                        <a:t> find nutrients or protection from prey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585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Nutrition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Autotrophs</a:t>
                      </a:r>
                      <a:r>
                        <a:rPr lang="en-US" baseline="0" dirty="0"/>
                        <a:t> make their own food (producers)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Heterotrophs must acquire food from elsewhere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Decomposers break down and absorb their food (fungi)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810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All organisms</a:t>
                      </a:r>
                      <a:r>
                        <a:rPr lang="en-US" baseline="0" dirty="0"/>
                        <a:t> are produced from parent(s) and grow and develop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Sexual: sperm fertilizes egg to make a new organism, seeds and spores are fertilized embryos, complex mammals nourish with placenta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835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515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Innate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Inborn (genetically programmed), so the organism is born already “knowing” the behavior</a:t>
            </a:r>
          </a:p>
          <a:p>
            <a:pPr lvl="1"/>
            <a:r>
              <a:rPr lang="en-US" dirty="0"/>
              <a:t>Simple innate behaviors</a:t>
            </a:r>
          </a:p>
          <a:p>
            <a:pPr lvl="2"/>
            <a:r>
              <a:rPr lang="en-US" dirty="0"/>
              <a:t>Automatic: quick, unconscious reactions</a:t>
            </a:r>
          </a:p>
          <a:p>
            <a:pPr lvl="3"/>
            <a:r>
              <a:rPr lang="en-US" dirty="0"/>
              <a:t>Examples: reflexes such as blinking</a:t>
            </a:r>
          </a:p>
          <a:p>
            <a:pPr lvl="2"/>
            <a:r>
              <a:rPr lang="en-US" dirty="0"/>
              <a:t>Fight-or-flight: the body prepares for action in response to stress or fear</a:t>
            </a:r>
          </a:p>
          <a:p>
            <a:pPr lvl="3"/>
            <a:r>
              <a:rPr lang="en-US" dirty="0"/>
              <a:t>Examples: increased heart rate when in a car accident</a:t>
            </a:r>
          </a:p>
        </p:txBody>
      </p:sp>
    </p:spTree>
    <p:extLst>
      <p:ext uri="{BB962C8B-B14F-4D97-AF65-F5344CB8AC3E}">
        <p14:creationId xmlns:p14="http://schemas.microsoft.com/office/powerpoint/2010/main" val="1518656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Innate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Complex innate behaviors: “instincts”</a:t>
            </a:r>
          </a:p>
          <a:p>
            <a:pPr lvl="1"/>
            <a:r>
              <a:rPr lang="en-US" dirty="0"/>
              <a:t>Courtship behaviors: pre-mating behavior designed to help an organism recognize and pick the “best” mate</a:t>
            </a:r>
          </a:p>
          <a:p>
            <a:pPr lvl="2"/>
            <a:r>
              <a:rPr lang="en-US" dirty="0"/>
              <a:t>Example: fireflies flashing lights</a:t>
            </a:r>
          </a:p>
          <a:p>
            <a:pPr lvl="1"/>
            <a:r>
              <a:rPr lang="en-US" dirty="0"/>
              <a:t>Territoriality: defending physical space against other animals; reduces competition</a:t>
            </a:r>
          </a:p>
          <a:p>
            <a:pPr lvl="2"/>
            <a:r>
              <a:rPr lang="en-US" dirty="0"/>
              <a:t>Example: a cat scent – marks it territory to warn others</a:t>
            </a:r>
          </a:p>
          <a:p>
            <a:pPr lvl="1"/>
            <a:r>
              <a:rPr lang="en-US" dirty="0"/>
              <a:t>Aggression: a threatening behavior that one animal uses to gain control over another</a:t>
            </a:r>
          </a:p>
          <a:p>
            <a:pPr lvl="2"/>
            <a:r>
              <a:rPr lang="en-US" dirty="0"/>
              <a:t>Example: lions showing their fangs and snap at other lions</a:t>
            </a:r>
          </a:p>
          <a:p>
            <a:pPr lvl="1"/>
            <a:r>
              <a:rPr lang="en-US" dirty="0"/>
              <a:t>Dominance hierarchy: a social ranking within a group that establishes dominant and submissive members</a:t>
            </a:r>
          </a:p>
          <a:p>
            <a:pPr lvl="2"/>
            <a:r>
              <a:rPr lang="en-US" dirty="0"/>
              <a:t>Example: a puppy rolls over and exposes its belly to adult dogs</a:t>
            </a:r>
          </a:p>
          <a:p>
            <a:pPr lvl="1"/>
            <a:r>
              <a:rPr lang="en-US" dirty="0"/>
              <a:t>Orientation behaviors: animals display taxis behaviors – movement toward or away from a stimulus</a:t>
            </a:r>
          </a:p>
          <a:p>
            <a:pPr lvl="2"/>
            <a:r>
              <a:rPr lang="en-US" dirty="0" err="1"/>
              <a:t>Phototaxis</a:t>
            </a:r>
            <a:r>
              <a:rPr lang="en-US" dirty="0"/>
              <a:t>: movement in response to light</a:t>
            </a:r>
          </a:p>
          <a:p>
            <a:pPr lvl="3"/>
            <a:r>
              <a:rPr lang="en-US" dirty="0"/>
              <a:t>Example: Moths are attracted to light (positive)</a:t>
            </a:r>
          </a:p>
          <a:p>
            <a:pPr lvl="2"/>
            <a:r>
              <a:rPr lang="en-US" dirty="0"/>
              <a:t>Chemotaxis: movement in response to chemicals</a:t>
            </a:r>
          </a:p>
          <a:p>
            <a:pPr lvl="3"/>
            <a:r>
              <a:rPr lang="en-US" dirty="0"/>
              <a:t>Example: Insects are attracted to chemical signals from other insects (positive)</a:t>
            </a:r>
          </a:p>
        </p:txBody>
      </p:sp>
    </p:spTree>
    <p:extLst>
      <p:ext uri="{BB962C8B-B14F-4D97-AF65-F5344CB8AC3E}">
        <p14:creationId xmlns:p14="http://schemas.microsoft.com/office/powerpoint/2010/main" val="3129279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Innate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Seasonal rhythms: occur at certain times of the year</a:t>
            </a:r>
          </a:p>
          <a:p>
            <a:pPr lvl="1"/>
            <a:r>
              <a:rPr lang="en-US" dirty="0"/>
              <a:t>Migration: movement form one place to another and back again in response to environmental stimulus</a:t>
            </a:r>
          </a:p>
          <a:p>
            <a:pPr lvl="1"/>
            <a:r>
              <a:rPr lang="en-US" dirty="0"/>
              <a:t>Hibernation: a decrease in metabolism in response to colder temperatures</a:t>
            </a:r>
          </a:p>
          <a:p>
            <a:pPr lvl="1"/>
            <a:r>
              <a:rPr lang="en-US" dirty="0"/>
              <a:t>Estivation: a decrease in metabolism in response to warmer temperatures</a:t>
            </a:r>
          </a:p>
        </p:txBody>
      </p:sp>
    </p:spTree>
    <p:extLst>
      <p:ext uri="{BB962C8B-B14F-4D97-AF65-F5344CB8AC3E}">
        <p14:creationId xmlns:p14="http://schemas.microsoft.com/office/powerpoint/2010/main" val="3473855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Learned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Acquired during an organism’s life and may change with practice and experience.</a:t>
            </a:r>
          </a:p>
          <a:p>
            <a:pPr lvl="1"/>
            <a:r>
              <a:rPr lang="en-US" dirty="0"/>
              <a:t>Habituation: occurs when an animal is repeatedly given a stimulus with no punishment or reward; eventually the animal stops responding</a:t>
            </a:r>
          </a:p>
          <a:p>
            <a:pPr lvl="2"/>
            <a:r>
              <a:rPr lang="en-US" dirty="0"/>
              <a:t>Example: a human is able to sleep through the night even though they live close to train tracks</a:t>
            </a:r>
          </a:p>
          <a:p>
            <a:pPr lvl="1"/>
            <a:r>
              <a:rPr lang="en-US" dirty="0">
                <a:hlinkClick r:id="rId2"/>
              </a:rPr>
              <a:t>Classical conditioning</a:t>
            </a:r>
            <a:r>
              <a:rPr lang="en-US" dirty="0"/>
              <a:t>: occurs when an animal makes a connection between a stimulus and some kind of reward or punishment; “learning by association”</a:t>
            </a:r>
          </a:p>
          <a:p>
            <a:pPr lvl="2"/>
            <a:r>
              <a:rPr lang="en-US" dirty="0"/>
              <a:t>Example: Pavlov’s dog</a:t>
            </a:r>
          </a:p>
          <a:p>
            <a:pPr lvl="1"/>
            <a:r>
              <a:rPr lang="en-US" dirty="0"/>
              <a:t>Operant conditioning: occurs when an animal learns to behave a certain way through repeated practice, in order to receive a reward or avoid punishment; “trial and error”</a:t>
            </a:r>
          </a:p>
          <a:p>
            <a:pPr lvl="2"/>
            <a:r>
              <a:rPr lang="en-US" dirty="0"/>
              <a:t>Example: a mouse learns how to get through a maze in order to get the food at the end</a:t>
            </a:r>
          </a:p>
          <a:p>
            <a:pPr lvl="1"/>
            <a:r>
              <a:rPr lang="en-US" dirty="0"/>
              <a:t>Insight learning / reasoning: the most complicated form of learning that occurs when an animal applies something it has already learned to a new situation</a:t>
            </a:r>
          </a:p>
          <a:p>
            <a:pPr lvl="2"/>
            <a:r>
              <a:rPr lang="en-US" dirty="0"/>
              <a:t>Example: a pianist is able to play a new piece of music by “ear”</a:t>
            </a:r>
          </a:p>
        </p:txBody>
      </p:sp>
    </p:spTree>
    <p:extLst>
      <p:ext uri="{BB962C8B-B14F-4D97-AF65-F5344CB8AC3E}">
        <p14:creationId xmlns:p14="http://schemas.microsoft.com/office/powerpoint/2010/main" val="359369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Learned and Innate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Social behaviors: courtship, territoriality, dominance hierarchy and communication</a:t>
            </a:r>
          </a:p>
          <a:p>
            <a:pPr lvl="1"/>
            <a:r>
              <a:rPr lang="en-US" dirty="0"/>
              <a:t>When animals interact with members of their own species, they are exhibiting social behaviors.</a:t>
            </a:r>
          </a:p>
          <a:p>
            <a:pPr lvl="1"/>
            <a:r>
              <a:rPr lang="en-US" dirty="0"/>
              <a:t>Some animals may form societies – a group of related animals of the same species that interact closely and often to cooperate with each other.</a:t>
            </a:r>
          </a:p>
          <a:p>
            <a:r>
              <a:rPr lang="en-US" dirty="0">
                <a:hlinkClick r:id="rId2"/>
              </a:rPr>
              <a:t>Imprinting</a:t>
            </a:r>
            <a:r>
              <a:rPr lang="en-US" dirty="0"/>
              <a:t>: involves very young animals recognizing and following the first moving object they see – the urge to follow is innate but must learn from experience what object to follow</a:t>
            </a:r>
          </a:p>
          <a:p>
            <a:pPr lvl="1"/>
            <a:r>
              <a:rPr lang="en-US" dirty="0"/>
              <a:t>Example: ducklings imprint on their mother</a:t>
            </a:r>
          </a:p>
          <a:p>
            <a:r>
              <a:rPr lang="en-US" dirty="0"/>
              <a:t>Communication: passing of information from one organism to another</a:t>
            </a:r>
          </a:p>
          <a:p>
            <a:pPr lvl="1"/>
            <a:r>
              <a:rPr lang="en-US" dirty="0"/>
              <a:t>Innate forms of communication may involve sound, sight, touch or chemicals</a:t>
            </a:r>
          </a:p>
          <a:p>
            <a:pPr lvl="1"/>
            <a:r>
              <a:rPr lang="en-US" dirty="0"/>
              <a:t>The most complex form of communication is language – the use of symbols to represent ideas; requires a complex nervous system, memory and insight.</a:t>
            </a:r>
          </a:p>
        </p:txBody>
      </p:sp>
    </p:spTree>
    <p:extLst>
      <p:ext uri="{BB962C8B-B14F-4D97-AF65-F5344CB8AC3E}">
        <p14:creationId xmlns:p14="http://schemas.microsoft.com/office/powerpoint/2010/main" val="413128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is the Smartest Mammal?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You will need a partner.</a:t>
            </a:r>
          </a:p>
          <a:p>
            <a:r>
              <a:rPr lang="en-US" altLang="en-US"/>
              <a:t>You will each need a worksheet to complete.</a:t>
            </a:r>
          </a:p>
          <a:p>
            <a:r>
              <a:rPr lang="en-US" altLang="en-US"/>
              <a:t>Follow the directions outlined on the first page of the worksheet.</a:t>
            </a:r>
          </a:p>
        </p:txBody>
      </p:sp>
    </p:spTree>
    <p:extLst>
      <p:ext uri="{BB962C8B-B14F-4D97-AF65-F5344CB8AC3E}">
        <p14:creationId xmlns:p14="http://schemas.microsoft.com/office/powerpoint/2010/main" val="121681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Adaptations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plants contain cell walls and chloroplasts</a:t>
            </a:r>
          </a:p>
          <a:p>
            <a:r>
              <a:rPr lang="en-US" dirty="0"/>
              <a:t>Non-vascular plants:</a:t>
            </a:r>
          </a:p>
          <a:p>
            <a:pPr lvl="1"/>
            <a:r>
              <a:rPr lang="en-US" dirty="0"/>
              <a:t>Lack tissues necessary to conduct water and sugars throughout the plant</a:t>
            </a:r>
          </a:p>
          <a:p>
            <a:pPr lvl="1"/>
            <a:r>
              <a:rPr lang="en-US" dirty="0"/>
              <a:t>Must absorb nutrients directly thorough cell walls</a:t>
            </a:r>
          </a:p>
          <a:p>
            <a:pPr lvl="2"/>
            <a:r>
              <a:rPr lang="en-US" dirty="0"/>
              <a:t>Includes: Bryophytes (mosses)</a:t>
            </a:r>
          </a:p>
        </p:txBody>
      </p:sp>
      <p:pic>
        <p:nvPicPr>
          <p:cNvPr id="1026" name="Picture 2" descr="https://encrypted-tbn1.gstatic.com/images?q=tbn:ANd9GcQrVq9PKYP7MlcEF7rOyBBmQb29Uh2hKKb6HJ_WrQDdZQsry72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067" y="1207005"/>
            <a:ext cx="4102677" cy="307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762" y="4404744"/>
            <a:ext cx="3443288" cy="229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38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Adaptations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Vascular plants:</a:t>
            </a:r>
          </a:p>
          <a:p>
            <a:pPr lvl="1"/>
            <a:r>
              <a:rPr lang="en-US" dirty="0"/>
              <a:t>Contain the vascular tissues xylem (transports water) and phloem (transports sugar)</a:t>
            </a:r>
          </a:p>
          <a:p>
            <a:pPr lvl="2"/>
            <a:r>
              <a:rPr lang="en-US" dirty="0"/>
              <a:t>Roots (cells undergo mitosis quickly in the roots)</a:t>
            </a:r>
          </a:p>
          <a:p>
            <a:pPr lvl="2"/>
            <a:r>
              <a:rPr lang="en-US" dirty="0"/>
              <a:t>Leaves (photosynthesis occurs in the chloroplasts of leaves)</a:t>
            </a:r>
          </a:p>
          <a:p>
            <a:pPr lvl="2"/>
            <a:r>
              <a:rPr lang="en-US" dirty="0"/>
              <a:t>Cuticle (waxy covering to retain moisture)</a:t>
            </a:r>
          </a:p>
        </p:txBody>
      </p:sp>
      <p:pic>
        <p:nvPicPr>
          <p:cNvPr id="2050" name="Picture 2" descr="https://encrypted-tbn2.gstatic.com/images?q=tbn:ANd9GcTZw3oeLMfnnFf-aAoncOnhew2ZS3wyfW_u6jOqUPjwouU0tNdF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755" y="2307575"/>
            <a:ext cx="3473595" cy="322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931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Adaptations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Gymnosperms: produce cones for reproduction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Angiosperms: produce flowers with seeds contained in ovary</a:t>
            </a:r>
          </a:p>
        </p:txBody>
      </p:sp>
      <p:pic>
        <p:nvPicPr>
          <p:cNvPr id="3074" name="Picture 2" descr="http://creationwiki.org/pool/images/thumb/4/47/Pinus_halepensis.jpg/250px-Pinus_halepensi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06" y="3153569"/>
            <a:ext cx="31750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ages.wisegeek.com/group-of-sunflowers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3097445"/>
            <a:ext cx="3887788" cy="249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83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Plant Adaptations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Protection: helps a plant stay safe from predators</a:t>
            </a:r>
          </a:p>
          <a:p>
            <a:pPr lvl="1"/>
            <a:r>
              <a:rPr lang="en-US" dirty="0"/>
              <a:t>Spines and thorns</a:t>
            </a:r>
          </a:p>
          <a:p>
            <a:pPr lvl="1"/>
            <a:r>
              <a:rPr lang="en-US" dirty="0"/>
              <a:t>Textural adaptations</a:t>
            </a:r>
          </a:p>
          <a:p>
            <a:pPr lvl="1"/>
            <a:r>
              <a:rPr lang="en-US" dirty="0"/>
              <a:t>Chemicals or poisons</a:t>
            </a:r>
          </a:p>
          <a:p>
            <a:r>
              <a:rPr lang="en-US" dirty="0"/>
              <a:t>Reproduction: helps the plant spread genetic information</a:t>
            </a:r>
          </a:p>
          <a:p>
            <a:pPr lvl="1"/>
            <a:r>
              <a:rPr lang="en-US" dirty="0"/>
              <a:t>Hitchhikers</a:t>
            </a:r>
          </a:p>
          <a:p>
            <a:pPr lvl="1"/>
            <a:r>
              <a:rPr lang="en-US" dirty="0"/>
              <a:t>Wind or bird dispersal</a:t>
            </a:r>
          </a:p>
          <a:p>
            <a:pPr lvl="1"/>
            <a:r>
              <a:rPr lang="en-US" dirty="0"/>
              <a:t>Bright colors to attract insects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08874" y="1372229"/>
            <a:ext cx="3306475" cy="2476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874" y="4001294"/>
            <a:ext cx="3306475" cy="264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2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Plant Adaptations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Nutrition: mechanism for acquiring nutrients</a:t>
            </a:r>
          </a:p>
          <a:p>
            <a:pPr lvl="1"/>
            <a:r>
              <a:rPr lang="en-US" dirty="0"/>
              <a:t>Large leaves</a:t>
            </a:r>
          </a:p>
          <a:p>
            <a:pPr lvl="1"/>
            <a:r>
              <a:rPr lang="en-US" dirty="0"/>
              <a:t>Tropisms: movement/growth in response to a stimulus</a:t>
            </a:r>
          </a:p>
          <a:p>
            <a:pPr lvl="2"/>
            <a:r>
              <a:rPr lang="en-US" dirty="0"/>
              <a:t>Phototropism: toward light</a:t>
            </a:r>
          </a:p>
          <a:p>
            <a:pPr lvl="2"/>
            <a:r>
              <a:rPr lang="en-US" dirty="0"/>
              <a:t>Gravitropism: stems grow against gravity</a:t>
            </a:r>
          </a:p>
          <a:p>
            <a:pPr lvl="2"/>
            <a:r>
              <a:rPr lang="en-US" dirty="0" err="1"/>
              <a:t>Thigmotropism</a:t>
            </a:r>
            <a:r>
              <a:rPr lang="en-US" dirty="0"/>
              <a:t>: response to touch (twisting vines)</a:t>
            </a:r>
          </a:p>
          <a:p>
            <a:pPr lvl="1"/>
            <a:r>
              <a:rPr lang="en-US" dirty="0"/>
              <a:t>Carnivorous plants</a:t>
            </a:r>
          </a:p>
        </p:txBody>
      </p:sp>
      <p:pic>
        <p:nvPicPr>
          <p:cNvPr id="5122" name="Picture 2" descr="https://upload.wikimedia.org/wikipedia/commons/b/b3/Brunnichia_ovat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2118290"/>
            <a:ext cx="3886200" cy="376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34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Amoeba Sisters </a:t>
            </a:r>
            <a:r>
              <a:rPr lang="en-US" dirty="0"/>
              <a:t>– Plant Structure and Adaptations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6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 Adaptions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Physical adaptations: help animals survive and thrive</a:t>
            </a:r>
          </a:p>
          <a:p>
            <a:pPr lvl="1"/>
            <a:r>
              <a:rPr lang="en-US" dirty="0"/>
              <a:t>Limited need for water in dry area</a:t>
            </a:r>
          </a:p>
          <a:p>
            <a:pPr lvl="1"/>
            <a:r>
              <a:rPr lang="en-US" dirty="0"/>
              <a:t>Spines to protect from prey</a:t>
            </a:r>
          </a:p>
          <a:p>
            <a:pPr lvl="1"/>
            <a:r>
              <a:rPr lang="en-US" dirty="0"/>
              <a:t>Thick fur in cold climate</a:t>
            </a:r>
          </a:p>
          <a:p>
            <a:pPr lvl="1"/>
            <a:r>
              <a:rPr lang="en-US" dirty="0"/>
              <a:t>Camouflage or mimicry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67350" y="365125"/>
            <a:ext cx="3127472" cy="1796183"/>
          </a:xfrm>
          <a:prstGeom prst="rect">
            <a:avLst/>
          </a:prstGeom>
        </p:spPr>
      </p:pic>
      <p:pic>
        <p:nvPicPr>
          <p:cNvPr id="6148" name="Picture 4" descr="https://s-media-cache-ak0.pinimg.com/236x/c0/d7/79/c0d7791a4065d0bee040f20d50c92b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230" y="2933555"/>
            <a:ext cx="3848388" cy="296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00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18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Slow Loris </a:t>
            </a:r>
            <a:r>
              <a:rPr lang="en-US" altLang="en-US">
                <a:hlinkClick r:id="rId2"/>
              </a:rPr>
              <a:t>Video</a:t>
            </a:r>
            <a:endParaRPr lang="en-US" altLang="en-US"/>
          </a:p>
          <a:p>
            <a:r>
              <a:rPr lang="en-US" altLang="en-US"/>
              <a:t>Slow Loris Eating Banana </a:t>
            </a:r>
            <a:r>
              <a:rPr lang="en-US" altLang="en-US">
                <a:hlinkClick r:id="rId3"/>
              </a:rPr>
              <a:t>Video</a:t>
            </a:r>
            <a:endParaRPr lang="en-US" altLang="en-US"/>
          </a:p>
          <a:p>
            <a:r>
              <a:rPr lang="en-US" altLang="en-US"/>
              <a:t>Cuttlefish </a:t>
            </a:r>
            <a:r>
              <a:rPr lang="en-US" altLang="en-US">
                <a:hlinkClick r:id="rId4"/>
              </a:rPr>
              <a:t>Video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50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1061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Adaptations</vt:lpstr>
      <vt:lpstr>Plant Adaptations</vt:lpstr>
      <vt:lpstr>Plant Adaptations</vt:lpstr>
      <vt:lpstr>Plant Adaptations</vt:lpstr>
      <vt:lpstr>Structural Plant Adaptations</vt:lpstr>
      <vt:lpstr>Structural Plant Adaptations</vt:lpstr>
      <vt:lpstr>Amoeba Sisters – Plant Structure and Adaptations</vt:lpstr>
      <vt:lpstr>Animal Adaptions</vt:lpstr>
      <vt:lpstr>PowerPoint Presentation</vt:lpstr>
      <vt:lpstr>Mammals</vt:lpstr>
      <vt:lpstr>Adaptations Summary</vt:lpstr>
      <vt:lpstr>Innate Behavior</vt:lpstr>
      <vt:lpstr>Innate Behavior</vt:lpstr>
      <vt:lpstr>Innate Behavior</vt:lpstr>
      <vt:lpstr>Learned Behavior</vt:lpstr>
      <vt:lpstr>Combining Learned and Innate Behaviors</vt:lpstr>
      <vt:lpstr>Who is the Smartest Mammal?</vt:lpstr>
    </vt:vector>
  </TitlesOfParts>
  <Company>Lincoln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Lambert iii, Delbert</dc:creator>
  <cp:lastModifiedBy>jblondon20@gmail.com</cp:lastModifiedBy>
  <cp:revision>11</cp:revision>
  <dcterms:created xsi:type="dcterms:W3CDTF">2016-08-19T19:25:31Z</dcterms:created>
  <dcterms:modified xsi:type="dcterms:W3CDTF">2016-08-23T02:03:31Z</dcterms:modified>
</cp:coreProperties>
</file>